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1"/>
  </p:notesMasterIdLst>
  <p:sldIdLst>
    <p:sldId id="256" r:id="rId2"/>
    <p:sldId id="259" r:id="rId3"/>
    <p:sldId id="260" r:id="rId4"/>
    <p:sldId id="261" r:id="rId5"/>
    <p:sldId id="262" r:id="rId6"/>
    <p:sldId id="263" r:id="rId7"/>
    <p:sldId id="264" r:id="rId8"/>
    <p:sldId id="265" r:id="rId9"/>
    <p:sldId id="266" r:id="rId10"/>
  </p:sldIdLst>
  <p:sldSz cx="18288000" cy="10287000"/>
  <p:notesSz cx="6858000" cy="9144000"/>
  <p:embeddedFontLst>
    <p:embeddedFont>
      <p:font typeface="Poppins" pitchFamily="2" charset="77"/>
      <p:regular r:id="rId12"/>
      <p:bold r:id="rId13"/>
      <p:italic r:id="rId14"/>
      <p:boldItalic r:id="rId15"/>
    </p:embeddedFont>
    <p:embeddedFont>
      <p:font typeface="Poppins Bold" pitchFamily="2" charset="77"/>
      <p:regular r:id="rId16"/>
      <p:bold r:id="rId17"/>
    </p:embeddedFont>
    <p:embeddedFont>
      <p:font typeface="Poppins Medium" pitchFamily="2" charset="77"/>
      <p:regular r:id="rId18"/>
      <p: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D8E033-07CC-2843-8B06-30692D7B6666}" v="1" dt="2025-06-11T16:31:36.2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94615" autoAdjust="0"/>
  </p:normalViewPr>
  <p:slideViewPr>
    <p:cSldViewPr>
      <p:cViewPr varScale="1">
        <p:scale>
          <a:sx n="70" d="100"/>
          <a:sy n="70" d="100"/>
        </p:scale>
        <p:origin x="840"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ky Pinheiro Keulers" userId="f2beefa3247a8ef4" providerId="LiveId" clId="{ACD8E033-07CC-2843-8B06-30692D7B6666}"/>
    <pc:docChg chg="addSld delSld modSld">
      <pc:chgData name="Vicky Pinheiro Keulers" userId="f2beefa3247a8ef4" providerId="LiveId" clId="{ACD8E033-07CC-2843-8B06-30692D7B6666}" dt="2025-06-11T16:32:28.428" v="11" actId="2696"/>
      <pc:docMkLst>
        <pc:docMk/>
      </pc:docMkLst>
      <pc:sldChg chg="add">
        <pc:chgData name="Vicky Pinheiro Keulers" userId="f2beefa3247a8ef4" providerId="LiveId" clId="{ACD8E033-07CC-2843-8B06-30692D7B6666}" dt="2025-06-11T16:31:36.228" v="0"/>
        <pc:sldMkLst>
          <pc:docMk/>
          <pc:sldMk cId="0" sldId="259"/>
        </pc:sldMkLst>
      </pc:sldChg>
      <pc:sldChg chg="add">
        <pc:chgData name="Vicky Pinheiro Keulers" userId="f2beefa3247a8ef4" providerId="LiveId" clId="{ACD8E033-07CC-2843-8B06-30692D7B6666}" dt="2025-06-11T16:31:36.228" v="0"/>
        <pc:sldMkLst>
          <pc:docMk/>
          <pc:sldMk cId="0" sldId="260"/>
        </pc:sldMkLst>
      </pc:sldChg>
      <pc:sldChg chg="add">
        <pc:chgData name="Vicky Pinheiro Keulers" userId="f2beefa3247a8ef4" providerId="LiveId" clId="{ACD8E033-07CC-2843-8B06-30692D7B6666}" dt="2025-06-11T16:31:36.228" v="0"/>
        <pc:sldMkLst>
          <pc:docMk/>
          <pc:sldMk cId="0" sldId="261"/>
        </pc:sldMkLst>
      </pc:sldChg>
      <pc:sldChg chg="add">
        <pc:chgData name="Vicky Pinheiro Keulers" userId="f2beefa3247a8ef4" providerId="LiveId" clId="{ACD8E033-07CC-2843-8B06-30692D7B6666}" dt="2025-06-11T16:31:36.228" v="0"/>
        <pc:sldMkLst>
          <pc:docMk/>
          <pc:sldMk cId="0" sldId="262"/>
        </pc:sldMkLst>
      </pc:sldChg>
      <pc:sldChg chg="add">
        <pc:chgData name="Vicky Pinheiro Keulers" userId="f2beefa3247a8ef4" providerId="LiveId" clId="{ACD8E033-07CC-2843-8B06-30692D7B6666}" dt="2025-06-11T16:31:36.228" v="0"/>
        <pc:sldMkLst>
          <pc:docMk/>
          <pc:sldMk cId="0" sldId="263"/>
        </pc:sldMkLst>
      </pc:sldChg>
      <pc:sldChg chg="add">
        <pc:chgData name="Vicky Pinheiro Keulers" userId="f2beefa3247a8ef4" providerId="LiveId" clId="{ACD8E033-07CC-2843-8B06-30692D7B6666}" dt="2025-06-11T16:31:36.228" v="0"/>
        <pc:sldMkLst>
          <pc:docMk/>
          <pc:sldMk cId="0" sldId="264"/>
        </pc:sldMkLst>
      </pc:sldChg>
      <pc:sldChg chg="add">
        <pc:chgData name="Vicky Pinheiro Keulers" userId="f2beefa3247a8ef4" providerId="LiveId" clId="{ACD8E033-07CC-2843-8B06-30692D7B6666}" dt="2025-06-11T16:31:36.228" v="0"/>
        <pc:sldMkLst>
          <pc:docMk/>
          <pc:sldMk cId="0" sldId="265"/>
        </pc:sldMkLst>
      </pc:sldChg>
      <pc:sldChg chg="add">
        <pc:chgData name="Vicky Pinheiro Keulers" userId="f2beefa3247a8ef4" providerId="LiveId" clId="{ACD8E033-07CC-2843-8B06-30692D7B6666}" dt="2025-06-11T16:31:36.228" v="0"/>
        <pc:sldMkLst>
          <pc:docMk/>
          <pc:sldMk cId="0" sldId="266"/>
        </pc:sldMkLst>
      </pc:sldChg>
      <pc:sldChg chg="add del">
        <pc:chgData name="Vicky Pinheiro Keulers" userId="f2beefa3247a8ef4" providerId="LiveId" clId="{ACD8E033-07CC-2843-8B06-30692D7B6666}" dt="2025-06-11T16:31:50.963" v="1" actId="2696"/>
        <pc:sldMkLst>
          <pc:docMk/>
          <pc:sldMk cId="0" sldId="267"/>
        </pc:sldMkLst>
      </pc:sldChg>
      <pc:sldChg chg="add del">
        <pc:chgData name="Vicky Pinheiro Keulers" userId="f2beefa3247a8ef4" providerId="LiveId" clId="{ACD8E033-07CC-2843-8B06-30692D7B6666}" dt="2025-06-11T16:32:28.428" v="11" actId="2696"/>
        <pc:sldMkLst>
          <pc:docMk/>
          <pc:sldMk cId="1880014999" sldId="267"/>
        </pc:sldMkLst>
      </pc:sldChg>
      <pc:sldChg chg="add del">
        <pc:chgData name="Vicky Pinheiro Keulers" userId="f2beefa3247a8ef4" providerId="LiveId" clId="{ACD8E033-07CC-2843-8B06-30692D7B6666}" dt="2025-06-11T16:31:50.977" v="2" actId="2696"/>
        <pc:sldMkLst>
          <pc:docMk/>
          <pc:sldMk cId="0" sldId="268"/>
        </pc:sldMkLst>
      </pc:sldChg>
      <pc:sldChg chg="add del">
        <pc:chgData name="Vicky Pinheiro Keulers" userId="f2beefa3247a8ef4" providerId="LiveId" clId="{ACD8E033-07CC-2843-8B06-30692D7B6666}" dt="2025-06-11T16:31:51.071" v="7" actId="2696"/>
        <pc:sldMkLst>
          <pc:docMk/>
          <pc:sldMk cId="0" sldId="269"/>
        </pc:sldMkLst>
      </pc:sldChg>
      <pc:sldChg chg="add del">
        <pc:chgData name="Vicky Pinheiro Keulers" userId="f2beefa3247a8ef4" providerId="LiveId" clId="{ACD8E033-07CC-2843-8B06-30692D7B6666}" dt="2025-06-11T16:31:50.994" v="5" actId="2696"/>
        <pc:sldMkLst>
          <pc:docMk/>
          <pc:sldMk cId="0" sldId="270"/>
        </pc:sldMkLst>
      </pc:sldChg>
      <pc:sldChg chg="add del">
        <pc:chgData name="Vicky Pinheiro Keulers" userId="f2beefa3247a8ef4" providerId="LiveId" clId="{ACD8E033-07CC-2843-8B06-30692D7B6666}" dt="2025-06-11T16:31:50.980" v="3" actId="2696"/>
        <pc:sldMkLst>
          <pc:docMk/>
          <pc:sldMk cId="0" sldId="271"/>
        </pc:sldMkLst>
      </pc:sldChg>
      <pc:sldChg chg="add del">
        <pc:chgData name="Vicky Pinheiro Keulers" userId="f2beefa3247a8ef4" providerId="LiveId" clId="{ACD8E033-07CC-2843-8B06-30692D7B6666}" dt="2025-06-11T16:31:50.997" v="6" actId="2696"/>
        <pc:sldMkLst>
          <pc:docMk/>
          <pc:sldMk cId="0" sldId="272"/>
        </pc:sldMkLst>
      </pc:sldChg>
      <pc:sldChg chg="add del">
        <pc:chgData name="Vicky Pinheiro Keulers" userId="f2beefa3247a8ef4" providerId="LiveId" clId="{ACD8E033-07CC-2843-8B06-30692D7B6666}" dt="2025-06-11T16:31:50.986" v="4" actId="2696"/>
        <pc:sldMkLst>
          <pc:docMk/>
          <pc:sldMk cId="0" sldId="273"/>
        </pc:sldMkLst>
      </pc:sldChg>
      <pc:sldChg chg="add del">
        <pc:chgData name="Vicky Pinheiro Keulers" userId="f2beefa3247a8ef4" providerId="LiveId" clId="{ACD8E033-07CC-2843-8B06-30692D7B6666}" dt="2025-06-11T16:31:51.118" v="8" actId="2696"/>
        <pc:sldMkLst>
          <pc:docMk/>
          <pc:sldMk cId="0" sldId="274"/>
        </pc:sldMkLst>
      </pc:sldChg>
      <pc:sldChg chg="add del">
        <pc:chgData name="Vicky Pinheiro Keulers" userId="f2beefa3247a8ef4" providerId="LiveId" clId="{ACD8E033-07CC-2843-8B06-30692D7B6666}" dt="2025-06-11T16:31:51.142" v="9" actId="2696"/>
        <pc:sldMkLst>
          <pc:docMk/>
          <pc:sldMk cId="0" sldId="27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011A7B-8586-044F-B367-8230D97EBE0B}" type="datetimeFigureOut">
              <a:rPr lang="en-NL" smtClean="0"/>
              <a:t>11/06/2025</a:t>
            </a:fld>
            <a:endParaRPr lang="en-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FFEF0E-DC05-3645-BB8B-0A057B0D3467}" type="slidenum">
              <a:rPr lang="en-NL" smtClean="0"/>
              <a:t>‹#›</a:t>
            </a:fld>
            <a:endParaRPr lang="en-NL"/>
          </a:p>
        </p:txBody>
      </p:sp>
    </p:spTree>
    <p:extLst>
      <p:ext uri="{BB962C8B-B14F-4D97-AF65-F5344CB8AC3E}">
        <p14:creationId xmlns:p14="http://schemas.microsoft.com/office/powerpoint/2010/main" val="2988280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Explain the exercise according to the instructions on the screen and the manual.</a:t>
            </a:r>
          </a:p>
          <a:p>
            <a:endParaRPr lang="en-US"/>
          </a:p>
          <a:p>
            <a:r>
              <a:rPr lang="en-US"/>
              <a:t>Important to mention: There is no right or wrong answer, the point is to discuss how these statements can be interpreted differently and how these seemingly simple concepts can have different meanings from different perspectives.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 a facilitator, ensure that:</a:t>
            </a:r>
          </a:p>
          <a:p>
            <a:endParaRPr lang="en-US"/>
          </a:p>
          <a:p>
            <a:r>
              <a:rPr lang="en-US"/>
              <a:t>- Several people from every 'group' (Diversity, Inclusion and Excluson) get to speak and explain why they chose to stand there. Allow other participants to respond.</a:t>
            </a:r>
          </a:p>
          <a:p>
            <a:r>
              <a:rPr lang="en-US"/>
              <a:t>- Make sure participants stay on topic: the point is not for participants to go into why they agree or disagree with the statement, but why they think it relates to diversity, inclusion or exclusion. The point is to start to give different definitions/perspectives to these concepts.</a:t>
            </a:r>
          </a:p>
          <a:p>
            <a:r>
              <a:rPr lang="en-US"/>
              <a:t>- Take max. 15 min for discussion of each statement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'Difference' here refers to aspects such as color/race, gender, class, disability, etc. </a:t>
            </a:r>
          </a:p>
          <a:p>
            <a:endParaRPr lang="en-US"/>
          </a:p>
          <a:p>
            <a:r>
              <a:rPr lang="en-US"/>
              <a:t>As a facilitator, ensure that:</a:t>
            </a:r>
          </a:p>
          <a:p>
            <a:endParaRPr lang="en-US"/>
          </a:p>
          <a:p>
            <a:r>
              <a:rPr lang="en-US"/>
              <a:t>- Several people from every 'group' (Diversity, Inclusion and Excluson) get to speak and explain why they chose to stand there. Allow other participants to respond.</a:t>
            </a:r>
          </a:p>
          <a:p>
            <a:r>
              <a:rPr lang="en-US"/>
              <a:t>- Make sure participants stay on topic: the point is not for participants to go into why they agree or disagree with the statement, but why they think it relates to diversity, inclusion or exclusion. The point is to start to give different definitions/perspectives to these concepts.</a:t>
            </a:r>
          </a:p>
          <a:p>
            <a:r>
              <a:rPr lang="en-US"/>
              <a:t>- Take max. 15 min for discussion of each statement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Access and Diversity focus on the front door—who gets the opportunity to enter the university.</a:t>
            </a:r>
          </a:p>
          <a:p>
            <a:r>
              <a:rPr lang="en-US"/>
              <a:t>•	Access is about removing barriers so that people from all backgrounds—regardless of income, race, disability, gender, or other identity factors—can apply and be admitted.</a:t>
            </a:r>
          </a:p>
          <a:p>
            <a:r>
              <a:rPr lang="en-US"/>
              <a:t>•	Diversity refers to the presence of a wide range of people with different identities and experiences within the university community.</a:t>
            </a:r>
          </a:p>
          <a:p>
            <a:r>
              <a:rPr lang="en-US"/>
              <a:t>To have a truly diverse university, access must be equitable. That’s why outreach, recruitment, admissions, and hiring practices all play a key role in shaping both access and diversity.</a:t>
            </a:r>
          </a:p>
          <a:p>
            <a:endParaRPr lang="en-US"/>
          </a:p>
          <a:p>
            <a:r>
              <a:rPr lang="en-US"/>
              <a:t>Inclusion is about what happens after people are in. It asks: Do all students and staff feel respected, valued, and supported to succeed?</a:t>
            </a:r>
          </a:p>
          <a:p>
            <a:r>
              <a:rPr lang="en-US"/>
              <a:t>•	Inclusion ensures that people don’t just enter the institution but also feel a sense of belonging and have equal opportunities to participate and thrive.</a:t>
            </a:r>
          </a:p>
          <a:p>
            <a:r>
              <a:rPr lang="en-US"/>
              <a:t>•	Safety, in some contexts, is also part of inclusion. It refers to creating environments free from harm, discrimination, or exclusion.</a:t>
            </a:r>
          </a:p>
          <a:p>
            <a:r>
              <a:rPr lang="en-US"/>
              <a:t>This includes things like inclusive curricula, culturally responsive teaching, support services, and policies that protect against discrimination and harassment.</a:t>
            </a:r>
          </a:p>
          <a:p>
            <a:endParaRPr lang="en-US"/>
          </a:p>
          <a:p>
            <a:r>
              <a:rPr lang="en-US"/>
              <a:t>Equity goes a step further. It recognizes that not everyone starts from the same place, and so simply treating everyone the same is not enough.</a:t>
            </a:r>
          </a:p>
          <a:p>
            <a:r>
              <a:rPr lang="en-US"/>
              <a:t>•	Equity means recognizing that the system is inequitable and giving each person what they need to succeed—whether that's academic support, accessible resources, or adjustments to ensure fair treatment and outcomes.</a:t>
            </a:r>
          </a:p>
          <a:p>
            <a:r>
              <a:rPr lang="en-US"/>
              <a:t>•	Besides providing support to function in an inequitable system, equity can also be about changing the system to take away the inequities in the first place. The goal is to address systemic inequalities that lead to different outcomes for different groups of students or staff.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An equity-minded approach can also be denoted as a color brave approach, as opposed to a color blind approach.</a:t>
            </a:r>
          </a:p>
          <a:p>
            <a:endParaRPr lang="en-US"/>
          </a:p>
          <a:p>
            <a:r>
              <a:rPr lang="en-US"/>
              <a:t>A colorbrave approach acknowledges that the playing field is not level and that specific interventions for specific groups are needed to create equal opportunities for all. The color brave approach views inequity as an institutional problem.</a:t>
            </a:r>
          </a:p>
          <a:p>
            <a:endParaRPr lang="en-US"/>
          </a:p>
          <a:p>
            <a:r>
              <a:rPr lang="en-US"/>
              <a:t>A color blind approach does not acknowledge these inequities inherent in the system and applies the same, generic approach to everyone, based on the principles of equality rather than equity. The color blind approach views inequity as an individualized problem.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Important to mention: These are not necessarily the only or 'correct' ways to categorize these dimensions. For example, gender is not necessarily always approached as binary in policy with LGBTQIA+ as a separate category. But the reason that these dimensions are often categorised in this particular way in policy is due to their historical origins. The reason that IDEA policy exists today is due to various social movements pushing for equality of certain groups, such as women’s movements, gay/LGBTQI+ liberation movements, anti-racism movements, disability rights movements, class struggle, etc.</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However, by categorizing difference we don't always acknowledge that there is overlap between these groups. No one is just one dimension. This slide shows the difference between looking at diversity in a simple way and looking at it through an intersectional lens.</a:t>
            </a:r>
          </a:p>
          <a:p>
            <a:endParaRPr lang="en-US"/>
          </a:p>
          <a:p>
            <a:r>
              <a:rPr lang="en-US"/>
              <a:t>On the top, you see a one-dimensional view—maybe focusing on just one aspect, like gender or ethnicity. This kind of approach can miss a lot. It treats people as if they all have the same experience just because they share one identity.</a:t>
            </a:r>
          </a:p>
          <a:p>
            <a:endParaRPr lang="en-US"/>
          </a:p>
          <a:p>
            <a:r>
              <a:rPr lang="en-US"/>
              <a:t>But on the bottom, you see an intersectional view. This recognises that people don’t fit into neat boxes. Someone can be, for example, a queer Muslim woman with a disability—and each of those aspects interacts with the others in shaping her experience.</a:t>
            </a:r>
          </a:p>
          <a:p>
            <a:endParaRPr lang="en-US"/>
          </a:p>
          <a:p>
            <a:r>
              <a:rPr lang="en-US"/>
              <a:t>So, an intersectional view gives us a more complete and realistic picture. It helps us understand people’s actual needs better, and it shows why inclusion work has to be nuanced—not just about checking boxes, but really listening to the complexity of people’s lives.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Intersectionality, a term coined by Kimberle Crenshaw (1989) is really about how different parts of who we are—like our background, gender, skin colour, religion, disability, or sexuality—come together and shape our experiences in life.</a:t>
            </a:r>
          </a:p>
          <a:p>
            <a:endParaRPr lang="en-US"/>
          </a:p>
          <a:p>
            <a:r>
              <a:rPr lang="en-US"/>
              <a:t>We all have layered identities, and sometimes these layers can lead to overlapping challenges. For example, someone might face barriers not just because they're a woman, but also because they're a woman with a migrant background. That specific combination creates a unique experience.</a:t>
            </a:r>
          </a:p>
          <a:p>
            <a:endParaRPr lang="en-US"/>
          </a:p>
          <a:p>
            <a:r>
              <a:rPr lang="en-US"/>
              <a:t>It’s important to remember that these experiences don’t happen in a vacuum. They’re shaped by bigger things going on in society, like racism, sexism, or discrimination in education or the workplace. These aren’t just personal problems—they’re structural issues that affect how people are treated.</a:t>
            </a:r>
          </a:p>
          <a:p>
            <a:endParaRPr lang="en-US"/>
          </a:p>
          <a:p>
            <a:r>
              <a:rPr lang="en-US"/>
              <a:t>So intersectionality helps us see the full picture. It reminds us that people’s experiences of exclusion or unfairness are complex, and to make real change, we have to take all of these layers into account.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6/11/25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6/11/25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6/11/25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60312" y="933155"/>
            <a:ext cx="3909677" cy="689712"/>
            <a:chOff x="0" y="0"/>
            <a:chExt cx="5212903" cy="919616"/>
          </a:xfrm>
        </p:grpSpPr>
        <p:sp>
          <p:nvSpPr>
            <p:cNvPr id="3" name="TextBox 3"/>
            <p:cNvSpPr txBox="1"/>
            <p:nvPr/>
          </p:nvSpPr>
          <p:spPr>
            <a:xfrm>
              <a:off x="1435133" y="80952"/>
              <a:ext cx="3777770" cy="695289"/>
            </a:xfrm>
            <a:prstGeom prst="rect">
              <a:avLst/>
            </a:prstGeom>
          </p:spPr>
          <p:txBody>
            <a:bodyPr lIns="0" tIns="0" rIns="0" bIns="0" rtlCol="0" anchor="t">
              <a:spAutoFit/>
            </a:bodyPr>
            <a:lstStyle/>
            <a:p>
              <a:pPr algn="l">
                <a:lnSpc>
                  <a:spcPts val="4201"/>
                </a:lnSpc>
              </a:pPr>
              <a:r>
                <a:rPr lang="en-US" sz="3001" b="1">
                  <a:solidFill>
                    <a:srgbClr val="383536"/>
                  </a:solidFill>
                  <a:latin typeface="Poppins Bold"/>
                  <a:ea typeface="Poppins Bold"/>
                  <a:cs typeface="Poppins Bold"/>
                  <a:sym typeface="Poppins Bold"/>
                </a:rPr>
                <a:t>Module 1</a:t>
              </a:r>
            </a:p>
          </p:txBody>
        </p:sp>
        <p:sp>
          <p:nvSpPr>
            <p:cNvPr id="4" name="Freeform 4"/>
            <p:cNvSpPr/>
            <p:nvPr/>
          </p:nvSpPr>
          <p:spPr>
            <a:xfrm rot="5400000">
              <a:off x="8515" y="-8515"/>
              <a:ext cx="919616" cy="936646"/>
            </a:xfrm>
            <a:custGeom>
              <a:avLst/>
              <a:gdLst/>
              <a:ahLst/>
              <a:cxnLst/>
              <a:rect l="l" t="t" r="r" b="b"/>
              <a:pathLst>
                <a:path w="919616" h="936646">
                  <a:moveTo>
                    <a:pt x="0" y="0"/>
                  </a:moveTo>
                  <a:lnTo>
                    <a:pt x="919616" y="0"/>
                  </a:lnTo>
                  <a:lnTo>
                    <a:pt x="919616" y="936646"/>
                  </a:lnTo>
                  <a:lnTo>
                    <a:pt x="0" y="9366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NL"/>
            </a:p>
          </p:txBody>
        </p:sp>
      </p:grpSp>
      <p:sp>
        <p:nvSpPr>
          <p:cNvPr id="5" name="Freeform 5"/>
          <p:cNvSpPr/>
          <p:nvPr/>
        </p:nvSpPr>
        <p:spPr>
          <a:xfrm>
            <a:off x="8264660" y="6592679"/>
            <a:ext cx="6087719" cy="449904"/>
          </a:xfrm>
          <a:custGeom>
            <a:avLst/>
            <a:gdLst/>
            <a:ahLst/>
            <a:cxnLst/>
            <a:rect l="l" t="t" r="r" b="b"/>
            <a:pathLst>
              <a:path w="6087719" h="449904">
                <a:moveTo>
                  <a:pt x="0" y="0"/>
                </a:moveTo>
                <a:lnTo>
                  <a:pt x="6087719" y="0"/>
                </a:lnTo>
                <a:lnTo>
                  <a:pt x="6087719" y="449904"/>
                </a:lnTo>
                <a:lnTo>
                  <a:pt x="0" y="449904"/>
                </a:lnTo>
                <a:lnTo>
                  <a:pt x="0" y="0"/>
                </a:lnTo>
                <a:close/>
              </a:path>
            </a:pathLst>
          </a:custGeom>
          <a:blipFill>
            <a:blip r:embed="rId4">
              <a:extLst>
                <a:ext uri="{96DAC541-7B7A-43D3-8B79-37D633B846F1}">
                  <asvg:svgBlip xmlns:asvg="http://schemas.microsoft.com/office/drawing/2016/SVG/main" r:embed="rId5"/>
                </a:ext>
              </a:extLst>
            </a:blip>
            <a:stretch>
              <a:fillRect l="-171" t="-308623" r="-7088" b="-1042730"/>
            </a:stretch>
          </a:blipFill>
        </p:spPr>
        <p:txBody>
          <a:bodyPr/>
          <a:lstStyle/>
          <a:p>
            <a:endParaRPr lang="en-NL"/>
          </a:p>
        </p:txBody>
      </p:sp>
      <p:sp>
        <p:nvSpPr>
          <p:cNvPr id="6" name="Freeform 6"/>
          <p:cNvSpPr/>
          <p:nvPr/>
        </p:nvSpPr>
        <p:spPr>
          <a:xfrm>
            <a:off x="5452171" y="8577716"/>
            <a:ext cx="2550179" cy="885888"/>
          </a:xfrm>
          <a:custGeom>
            <a:avLst/>
            <a:gdLst/>
            <a:ahLst/>
            <a:cxnLst/>
            <a:rect l="l" t="t" r="r" b="b"/>
            <a:pathLst>
              <a:path w="2550179" h="885888">
                <a:moveTo>
                  <a:pt x="0" y="0"/>
                </a:moveTo>
                <a:lnTo>
                  <a:pt x="2550180" y="0"/>
                </a:lnTo>
                <a:lnTo>
                  <a:pt x="2550180" y="885888"/>
                </a:lnTo>
                <a:lnTo>
                  <a:pt x="0" y="885888"/>
                </a:lnTo>
                <a:lnTo>
                  <a:pt x="0" y="0"/>
                </a:lnTo>
                <a:close/>
              </a:path>
            </a:pathLst>
          </a:custGeom>
          <a:blipFill>
            <a:blip r:embed="rId6"/>
            <a:stretch>
              <a:fillRect/>
            </a:stretch>
          </a:blipFill>
        </p:spPr>
        <p:txBody>
          <a:bodyPr/>
          <a:lstStyle/>
          <a:p>
            <a:endParaRPr lang="en-NL"/>
          </a:p>
        </p:txBody>
      </p:sp>
      <p:sp>
        <p:nvSpPr>
          <p:cNvPr id="7" name="AutoShape 7"/>
          <p:cNvSpPr/>
          <p:nvPr/>
        </p:nvSpPr>
        <p:spPr>
          <a:xfrm flipV="1">
            <a:off x="8241090" y="8283679"/>
            <a:ext cx="23570" cy="1649917"/>
          </a:xfrm>
          <a:prstGeom prst="line">
            <a:avLst/>
          </a:prstGeom>
          <a:ln w="38100" cap="flat">
            <a:solidFill>
              <a:srgbClr val="000000"/>
            </a:solidFill>
            <a:prstDash val="solid"/>
            <a:headEnd type="none" w="sm" len="sm"/>
            <a:tailEnd type="none" w="sm" len="sm"/>
          </a:ln>
        </p:spPr>
        <p:txBody>
          <a:bodyPr/>
          <a:lstStyle/>
          <a:p>
            <a:endParaRPr lang="en-NL"/>
          </a:p>
        </p:txBody>
      </p:sp>
      <p:sp>
        <p:nvSpPr>
          <p:cNvPr id="8" name="Freeform 8"/>
          <p:cNvSpPr/>
          <p:nvPr/>
        </p:nvSpPr>
        <p:spPr>
          <a:xfrm>
            <a:off x="8502783" y="8369696"/>
            <a:ext cx="3201461" cy="1301928"/>
          </a:xfrm>
          <a:custGeom>
            <a:avLst/>
            <a:gdLst/>
            <a:ahLst/>
            <a:cxnLst/>
            <a:rect l="l" t="t" r="r" b="b"/>
            <a:pathLst>
              <a:path w="3201461" h="1301928">
                <a:moveTo>
                  <a:pt x="0" y="0"/>
                </a:moveTo>
                <a:lnTo>
                  <a:pt x="3201462" y="0"/>
                </a:lnTo>
                <a:lnTo>
                  <a:pt x="3201462" y="1301928"/>
                </a:lnTo>
                <a:lnTo>
                  <a:pt x="0" y="1301928"/>
                </a:lnTo>
                <a:lnTo>
                  <a:pt x="0" y="0"/>
                </a:lnTo>
                <a:close/>
              </a:path>
            </a:pathLst>
          </a:custGeom>
          <a:blipFill>
            <a:blip r:embed="rId7"/>
            <a:stretch>
              <a:fillRect/>
            </a:stretch>
          </a:blipFill>
        </p:spPr>
        <p:txBody>
          <a:bodyPr/>
          <a:lstStyle/>
          <a:p>
            <a:endParaRPr lang="en-NL"/>
          </a:p>
        </p:txBody>
      </p:sp>
      <p:sp>
        <p:nvSpPr>
          <p:cNvPr id="9" name="Freeform 9"/>
          <p:cNvSpPr/>
          <p:nvPr/>
        </p:nvSpPr>
        <p:spPr>
          <a:xfrm>
            <a:off x="1028700" y="3042891"/>
            <a:ext cx="6333095" cy="4114800"/>
          </a:xfrm>
          <a:custGeom>
            <a:avLst/>
            <a:gdLst/>
            <a:ahLst/>
            <a:cxnLst/>
            <a:rect l="l" t="t" r="r" b="b"/>
            <a:pathLst>
              <a:path w="6333095" h="4114800">
                <a:moveTo>
                  <a:pt x="0" y="0"/>
                </a:moveTo>
                <a:lnTo>
                  <a:pt x="6333095" y="0"/>
                </a:lnTo>
                <a:lnTo>
                  <a:pt x="6333095"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NL"/>
          </a:p>
        </p:txBody>
      </p:sp>
      <p:sp>
        <p:nvSpPr>
          <p:cNvPr id="10" name="TextBox 10"/>
          <p:cNvSpPr txBox="1"/>
          <p:nvPr/>
        </p:nvSpPr>
        <p:spPr>
          <a:xfrm>
            <a:off x="8264660" y="3891759"/>
            <a:ext cx="8994640" cy="2445640"/>
          </a:xfrm>
          <a:prstGeom prst="rect">
            <a:avLst/>
          </a:prstGeom>
        </p:spPr>
        <p:txBody>
          <a:bodyPr lIns="0" tIns="0" rIns="0" bIns="0" rtlCol="0" anchor="t">
            <a:spAutoFit/>
          </a:bodyPr>
          <a:lstStyle/>
          <a:p>
            <a:pPr marL="0" lvl="0" indent="0" algn="l">
              <a:lnSpc>
                <a:spcPts val="9288"/>
              </a:lnSpc>
              <a:spcBef>
                <a:spcPct val="0"/>
              </a:spcBef>
            </a:pPr>
            <a:r>
              <a:rPr lang="en-US" sz="8600" b="1" spc="-86">
                <a:solidFill>
                  <a:srgbClr val="383536"/>
                </a:solidFill>
                <a:latin typeface="Poppins Bold"/>
                <a:ea typeface="Poppins Bold"/>
                <a:cs typeface="Poppins Bold"/>
                <a:sym typeface="Poppins Bold"/>
              </a:rPr>
              <a:t>IDEA Concepts &amp; Frameworks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8288000" cy="2467991"/>
          </a:xfrm>
          <a:prstGeom prst="rect">
            <a:avLst/>
          </a:prstGeom>
          <a:solidFill>
            <a:srgbClr val="F0EDE9"/>
          </a:solidFill>
        </p:spPr>
        <p:txBody>
          <a:bodyPr/>
          <a:lstStyle/>
          <a:p>
            <a:endParaRPr lang="en-NL"/>
          </a:p>
        </p:txBody>
      </p:sp>
      <p:sp>
        <p:nvSpPr>
          <p:cNvPr id="3" name="TextBox 3"/>
          <p:cNvSpPr txBox="1"/>
          <p:nvPr/>
        </p:nvSpPr>
        <p:spPr>
          <a:xfrm>
            <a:off x="1028700" y="578358"/>
            <a:ext cx="13950151" cy="1187450"/>
          </a:xfrm>
          <a:prstGeom prst="rect">
            <a:avLst/>
          </a:prstGeom>
        </p:spPr>
        <p:txBody>
          <a:bodyPr lIns="0" tIns="0" rIns="0" bIns="0" rtlCol="0" anchor="t">
            <a:spAutoFit/>
          </a:bodyPr>
          <a:lstStyle/>
          <a:p>
            <a:pPr marL="0" lvl="0" indent="0" algn="l">
              <a:lnSpc>
                <a:spcPts val="9099"/>
              </a:lnSpc>
              <a:spcBef>
                <a:spcPct val="0"/>
              </a:spcBef>
            </a:pPr>
            <a:r>
              <a:rPr lang="en-US" sz="6999" b="1" spc="-139">
                <a:solidFill>
                  <a:srgbClr val="383536"/>
                </a:solidFill>
                <a:latin typeface="Poppins Bold"/>
                <a:ea typeface="Poppins Bold"/>
                <a:cs typeface="Poppins Bold"/>
                <a:sym typeface="Poppins Bold"/>
              </a:rPr>
              <a:t>Exercise</a:t>
            </a:r>
          </a:p>
        </p:txBody>
      </p:sp>
      <p:sp>
        <p:nvSpPr>
          <p:cNvPr id="4" name="TextBox 4"/>
          <p:cNvSpPr txBox="1"/>
          <p:nvPr/>
        </p:nvSpPr>
        <p:spPr>
          <a:xfrm>
            <a:off x="436717" y="2561463"/>
            <a:ext cx="16428232" cy="8145780"/>
          </a:xfrm>
          <a:prstGeom prst="rect">
            <a:avLst/>
          </a:prstGeom>
        </p:spPr>
        <p:txBody>
          <a:bodyPr lIns="0" tIns="0" rIns="0" bIns="0" rtlCol="0" anchor="t">
            <a:spAutoFit/>
          </a:bodyPr>
          <a:lstStyle/>
          <a:p>
            <a:pPr algn="just">
              <a:lnSpc>
                <a:spcPts val="4620"/>
              </a:lnSpc>
            </a:pPr>
            <a:r>
              <a:rPr lang="en-US" sz="3300" b="1">
                <a:solidFill>
                  <a:srgbClr val="383536"/>
                </a:solidFill>
                <a:latin typeface="Poppins Bold"/>
                <a:ea typeface="Poppins Bold"/>
                <a:cs typeface="Poppins Bold"/>
                <a:sym typeface="Poppins Bold"/>
              </a:rPr>
              <a:t>Reflecting on Diversity, Inclusion and Exclusion</a:t>
            </a:r>
          </a:p>
          <a:p>
            <a:pPr algn="just">
              <a:lnSpc>
                <a:spcPts val="4620"/>
              </a:lnSpc>
            </a:pPr>
            <a:endParaRPr lang="en-US" sz="3300" b="1">
              <a:solidFill>
                <a:srgbClr val="383536"/>
              </a:solidFill>
              <a:latin typeface="Poppins Bold"/>
              <a:ea typeface="Poppins Bold"/>
              <a:cs typeface="Poppins Bold"/>
              <a:sym typeface="Poppins Bold"/>
            </a:endParaRPr>
          </a:p>
          <a:p>
            <a:pPr marL="712472" lvl="1" indent="-356236" algn="just">
              <a:lnSpc>
                <a:spcPts val="4620"/>
              </a:lnSpc>
              <a:buFont typeface="Arial"/>
              <a:buChar char="•"/>
            </a:pPr>
            <a:r>
              <a:rPr lang="en-US" sz="3300">
                <a:solidFill>
                  <a:srgbClr val="383536"/>
                </a:solidFill>
                <a:latin typeface="Poppins"/>
                <a:ea typeface="Poppins"/>
                <a:cs typeface="Poppins"/>
                <a:sym typeface="Poppins"/>
              </a:rPr>
              <a:t>One corner of the room is Diversity, another corner is Inclusion, and another Exclusion</a:t>
            </a:r>
          </a:p>
          <a:p>
            <a:pPr algn="just">
              <a:lnSpc>
                <a:spcPts val="4620"/>
              </a:lnSpc>
            </a:pPr>
            <a:endParaRPr lang="en-US" sz="3300">
              <a:solidFill>
                <a:srgbClr val="383536"/>
              </a:solidFill>
              <a:latin typeface="Poppins"/>
              <a:ea typeface="Poppins"/>
              <a:cs typeface="Poppins"/>
              <a:sym typeface="Poppins"/>
            </a:endParaRPr>
          </a:p>
          <a:p>
            <a:pPr marL="712472" lvl="1" indent="-356236" algn="just">
              <a:lnSpc>
                <a:spcPts val="4620"/>
              </a:lnSpc>
              <a:buFont typeface="Arial"/>
              <a:buChar char="•"/>
            </a:pPr>
            <a:r>
              <a:rPr lang="en-US" sz="3300">
                <a:solidFill>
                  <a:srgbClr val="383536"/>
                </a:solidFill>
                <a:latin typeface="Poppins"/>
                <a:ea typeface="Poppins"/>
                <a:cs typeface="Poppins"/>
                <a:sym typeface="Poppins"/>
              </a:rPr>
              <a:t>A statement will be shown on the slide. If you are able, walk over to </a:t>
            </a:r>
            <a:r>
              <a:rPr lang="en-US" sz="3300" b="1">
                <a:solidFill>
                  <a:srgbClr val="383536"/>
                </a:solidFill>
                <a:latin typeface="Poppins Bold"/>
                <a:ea typeface="Poppins Bold"/>
                <a:cs typeface="Poppins Bold"/>
                <a:sym typeface="Poppins Bold"/>
              </a:rPr>
              <a:t>the concept which you think best matches this statement</a:t>
            </a:r>
            <a:r>
              <a:rPr lang="en-US" sz="3300">
                <a:solidFill>
                  <a:srgbClr val="383536"/>
                </a:solidFill>
                <a:latin typeface="Poppins"/>
                <a:ea typeface="Poppins"/>
                <a:cs typeface="Poppins"/>
                <a:sym typeface="Poppins"/>
              </a:rPr>
              <a:t>. So, do you think the statement is about Diversity, Inclusion or Exclusion?</a:t>
            </a:r>
          </a:p>
          <a:p>
            <a:pPr algn="just">
              <a:lnSpc>
                <a:spcPts val="4620"/>
              </a:lnSpc>
            </a:pPr>
            <a:endParaRPr lang="en-US" sz="3300">
              <a:solidFill>
                <a:srgbClr val="383536"/>
              </a:solidFill>
              <a:latin typeface="Poppins"/>
              <a:ea typeface="Poppins"/>
              <a:cs typeface="Poppins"/>
              <a:sym typeface="Poppins"/>
            </a:endParaRPr>
          </a:p>
          <a:p>
            <a:pPr marL="712472" lvl="1" indent="-356236" algn="just">
              <a:lnSpc>
                <a:spcPts val="4620"/>
              </a:lnSpc>
              <a:buFont typeface="Arial"/>
              <a:buChar char="•"/>
            </a:pPr>
            <a:r>
              <a:rPr lang="en-US" sz="3300">
                <a:solidFill>
                  <a:srgbClr val="383536"/>
                </a:solidFill>
                <a:latin typeface="Poppins"/>
                <a:ea typeface="Poppins"/>
                <a:cs typeface="Poppins"/>
                <a:sym typeface="Poppins"/>
              </a:rPr>
              <a:t>Once everyone is in position, we will discuss the different interpretations (max. 15 min. per statement)</a:t>
            </a:r>
          </a:p>
          <a:p>
            <a:pPr algn="just">
              <a:lnSpc>
                <a:spcPts val="4620"/>
              </a:lnSpc>
            </a:pPr>
            <a:endParaRPr lang="en-US" sz="3300">
              <a:solidFill>
                <a:srgbClr val="383536"/>
              </a:solidFill>
              <a:latin typeface="Poppins"/>
              <a:ea typeface="Poppins"/>
              <a:cs typeface="Poppins"/>
              <a:sym typeface="Poppins"/>
            </a:endParaRPr>
          </a:p>
          <a:p>
            <a:pPr marL="712472" lvl="1" indent="-356236" algn="just">
              <a:lnSpc>
                <a:spcPts val="4620"/>
              </a:lnSpc>
              <a:buFont typeface="Arial"/>
              <a:buChar char="•"/>
            </a:pPr>
            <a:r>
              <a:rPr lang="en-US" sz="3300">
                <a:solidFill>
                  <a:srgbClr val="383536"/>
                </a:solidFill>
                <a:latin typeface="Poppins"/>
                <a:ea typeface="Poppins"/>
                <a:cs typeface="Poppins"/>
                <a:sym typeface="Poppins"/>
              </a:rPr>
              <a:t>There is no right or wrong answer!</a:t>
            </a:r>
          </a:p>
          <a:p>
            <a:pPr algn="just">
              <a:lnSpc>
                <a:spcPts val="4620"/>
              </a:lnSpc>
            </a:pPr>
            <a:endParaRPr lang="en-US" sz="3300">
              <a:solidFill>
                <a:srgbClr val="383536"/>
              </a:solidFill>
              <a:latin typeface="Poppins"/>
              <a:ea typeface="Poppins"/>
              <a:cs typeface="Poppins"/>
              <a:sym typeface="Poppins"/>
            </a:endParaRPr>
          </a:p>
        </p:txBody>
      </p:sp>
      <p:sp>
        <p:nvSpPr>
          <p:cNvPr id="5" name="Freeform 5"/>
          <p:cNvSpPr/>
          <p:nvPr/>
        </p:nvSpPr>
        <p:spPr>
          <a:xfrm>
            <a:off x="15245554" y="756972"/>
            <a:ext cx="2591176" cy="1053745"/>
          </a:xfrm>
          <a:custGeom>
            <a:avLst/>
            <a:gdLst/>
            <a:ahLst/>
            <a:cxnLst/>
            <a:rect l="l" t="t" r="r" b="b"/>
            <a:pathLst>
              <a:path w="2591176" h="1053745">
                <a:moveTo>
                  <a:pt x="0" y="0"/>
                </a:moveTo>
                <a:lnTo>
                  <a:pt x="2591176" y="0"/>
                </a:lnTo>
                <a:lnTo>
                  <a:pt x="2591176" y="1053745"/>
                </a:lnTo>
                <a:lnTo>
                  <a:pt x="0" y="1053745"/>
                </a:lnTo>
                <a:lnTo>
                  <a:pt x="0" y="0"/>
                </a:lnTo>
                <a:close/>
              </a:path>
            </a:pathLst>
          </a:custGeom>
          <a:blipFill>
            <a:blip r:embed="rId3"/>
            <a:stretch>
              <a:fillRect/>
            </a:stretch>
          </a:blipFill>
        </p:spPr>
        <p:txBody>
          <a:bodyPr/>
          <a:lstStyle/>
          <a:p>
            <a:endParaRPr lang="en-NL"/>
          </a:p>
        </p:txBody>
      </p:sp>
      <p:sp>
        <p:nvSpPr>
          <p:cNvPr id="6" name="Freeform 6"/>
          <p:cNvSpPr/>
          <p:nvPr/>
        </p:nvSpPr>
        <p:spPr>
          <a:xfrm>
            <a:off x="13366040" y="1028700"/>
            <a:ext cx="1612811" cy="560262"/>
          </a:xfrm>
          <a:custGeom>
            <a:avLst/>
            <a:gdLst/>
            <a:ahLst/>
            <a:cxnLst/>
            <a:rect l="l" t="t" r="r" b="b"/>
            <a:pathLst>
              <a:path w="1612811" h="560262">
                <a:moveTo>
                  <a:pt x="0" y="0"/>
                </a:moveTo>
                <a:lnTo>
                  <a:pt x="1612811" y="0"/>
                </a:lnTo>
                <a:lnTo>
                  <a:pt x="1612811" y="560262"/>
                </a:lnTo>
                <a:lnTo>
                  <a:pt x="0" y="560262"/>
                </a:lnTo>
                <a:lnTo>
                  <a:pt x="0" y="0"/>
                </a:lnTo>
                <a:close/>
              </a:path>
            </a:pathLst>
          </a:custGeom>
          <a:blipFill>
            <a:blip r:embed="rId4"/>
            <a:stretch>
              <a:fillRect/>
            </a:stretch>
          </a:blipFill>
        </p:spPr>
        <p:txBody>
          <a:bodyPr/>
          <a:lstStyle/>
          <a:p>
            <a:endParaRPr lang="en-NL"/>
          </a:p>
        </p:txBody>
      </p:sp>
      <p:sp>
        <p:nvSpPr>
          <p:cNvPr id="7" name="AutoShape 7"/>
          <p:cNvSpPr/>
          <p:nvPr/>
        </p:nvSpPr>
        <p:spPr>
          <a:xfrm flipH="1" flipV="1">
            <a:off x="15236030" y="806946"/>
            <a:ext cx="19048" cy="1003771"/>
          </a:xfrm>
          <a:prstGeom prst="line">
            <a:avLst/>
          </a:prstGeom>
          <a:ln w="38100" cap="flat">
            <a:solidFill>
              <a:srgbClr val="000000"/>
            </a:solidFill>
            <a:prstDash val="solid"/>
            <a:headEnd type="none" w="sm" len="sm"/>
            <a:tailEnd type="none" w="sm" len="sm"/>
          </a:ln>
        </p:spPr>
        <p:txBody>
          <a:bodyPr/>
          <a:lstStyle/>
          <a:p>
            <a:endParaRPr lang="en-NL"/>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8288000" cy="2467991"/>
          </a:xfrm>
          <a:prstGeom prst="rect">
            <a:avLst/>
          </a:prstGeom>
          <a:solidFill>
            <a:srgbClr val="F0EDE9"/>
          </a:solidFill>
        </p:spPr>
        <p:txBody>
          <a:bodyPr/>
          <a:lstStyle/>
          <a:p>
            <a:endParaRPr lang="en-NL"/>
          </a:p>
        </p:txBody>
      </p:sp>
      <p:sp>
        <p:nvSpPr>
          <p:cNvPr id="3" name="TextBox 3"/>
          <p:cNvSpPr txBox="1"/>
          <p:nvPr/>
        </p:nvSpPr>
        <p:spPr>
          <a:xfrm>
            <a:off x="1028700" y="578358"/>
            <a:ext cx="13950151" cy="1187450"/>
          </a:xfrm>
          <a:prstGeom prst="rect">
            <a:avLst/>
          </a:prstGeom>
        </p:spPr>
        <p:txBody>
          <a:bodyPr lIns="0" tIns="0" rIns="0" bIns="0" rtlCol="0" anchor="t">
            <a:spAutoFit/>
          </a:bodyPr>
          <a:lstStyle/>
          <a:p>
            <a:pPr marL="0" lvl="0" indent="0" algn="l">
              <a:lnSpc>
                <a:spcPts val="9099"/>
              </a:lnSpc>
              <a:spcBef>
                <a:spcPct val="0"/>
              </a:spcBef>
            </a:pPr>
            <a:r>
              <a:rPr lang="en-US" sz="6999" b="1" spc="-139">
                <a:solidFill>
                  <a:srgbClr val="383536"/>
                </a:solidFill>
                <a:latin typeface="Poppins Bold"/>
                <a:ea typeface="Poppins Bold"/>
                <a:cs typeface="Poppins Bold"/>
                <a:sym typeface="Poppins Bold"/>
              </a:rPr>
              <a:t>Statement 1</a:t>
            </a:r>
          </a:p>
        </p:txBody>
      </p:sp>
      <p:sp>
        <p:nvSpPr>
          <p:cNvPr id="4" name="TextBox 4"/>
          <p:cNvSpPr txBox="1"/>
          <p:nvPr/>
        </p:nvSpPr>
        <p:spPr>
          <a:xfrm>
            <a:off x="2219828" y="4962525"/>
            <a:ext cx="14644322" cy="2356486"/>
          </a:xfrm>
          <a:prstGeom prst="rect">
            <a:avLst/>
          </a:prstGeom>
        </p:spPr>
        <p:txBody>
          <a:bodyPr lIns="0" tIns="0" rIns="0" bIns="0" rtlCol="0" anchor="t">
            <a:spAutoFit/>
          </a:bodyPr>
          <a:lstStyle/>
          <a:p>
            <a:pPr algn="ctr">
              <a:lnSpc>
                <a:spcPts val="9239"/>
              </a:lnSpc>
            </a:pPr>
            <a:r>
              <a:rPr lang="en-US" sz="6599" b="1">
                <a:solidFill>
                  <a:srgbClr val="383536"/>
                </a:solidFill>
                <a:latin typeface="Poppins Medium"/>
                <a:ea typeface="Poppins Medium"/>
                <a:cs typeface="Poppins Medium"/>
                <a:sym typeface="Poppins Medium"/>
              </a:rPr>
              <a:t>Our university/faculty should be a reflection of society</a:t>
            </a:r>
          </a:p>
        </p:txBody>
      </p:sp>
      <p:sp>
        <p:nvSpPr>
          <p:cNvPr id="5" name="Freeform 5"/>
          <p:cNvSpPr/>
          <p:nvPr/>
        </p:nvSpPr>
        <p:spPr>
          <a:xfrm>
            <a:off x="15245554" y="756972"/>
            <a:ext cx="2591176" cy="1053745"/>
          </a:xfrm>
          <a:custGeom>
            <a:avLst/>
            <a:gdLst/>
            <a:ahLst/>
            <a:cxnLst/>
            <a:rect l="l" t="t" r="r" b="b"/>
            <a:pathLst>
              <a:path w="2591176" h="1053745">
                <a:moveTo>
                  <a:pt x="0" y="0"/>
                </a:moveTo>
                <a:lnTo>
                  <a:pt x="2591176" y="0"/>
                </a:lnTo>
                <a:lnTo>
                  <a:pt x="2591176" y="1053745"/>
                </a:lnTo>
                <a:lnTo>
                  <a:pt x="0" y="1053745"/>
                </a:lnTo>
                <a:lnTo>
                  <a:pt x="0" y="0"/>
                </a:lnTo>
                <a:close/>
              </a:path>
            </a:pathLst>
          </a:custGeom>
          <a:blipFill>
            <a:blip r:embed="rId3"/>
            <a:stretch>
              <a:fillRect/>
            </a:stretch>
          </a:blipFill>
        </p:spPr>
        <p:txBody>
          <a:bodyPr/>
          <a:lstStyle/>
          <a:p>
            <a:endParaRPr lang="en-NL"/>
          </a:p>
        </p:txBody>
      </p:sp>
      <p:sp>
        <p:nvSpPr>
          <p:cNvPr id="6" name="Freeform 6"/>
          <p:cNvSpPr/>
          <p:nvPr/>
        </p:nvSpPr>
        <p:spPr>
          <a:xfrm>
            <a:off x="13366040" y="1028700"/>
            <a:ext cx="1612811" cy="560262"/>
          </a:xfrm>
          <a:custGeom>
            <a:avLst/>
            <a:gdLst/>
            <a:ahLst/>
            <a:cxnLst/>
            <a:rect l="l" t="t" r="r" b="b"/>
            <a:pathLst>
              <a:path w="1612811" h="560262">
                <a:moveTo>
                  <a:pt x="0" y="0"/>
                </a:moveTo>
                <a:lnTo>
                  <a:pt x="1612811" y="0"/>
                </a:lnTo>
                <a:lnTo>
                  <a:pt x="1612811" y="560262"/>
                </a:lnTo>
                <a:lnTo>
                  <a:pt x="0" y="560262"/>
                </a:lnTo>
                <a:lnTo>
                  <a:pt x="0" y="0"/>
                </a:lnTo>
                <a:close/>
              </a:path>
            </a:pathLst>
          </a:custGeom>
          <a:blipFill>
            <a:blip r:embed="rId4"/>
            <a:stretch>
              <a:fillRect/>
            </a:stretch>
          </a:blipFill>
        </p:spPr>
        <p:txBody>
          <a:bodyPr/>
          <a:lstStyle/>
          <a:p>
            <a:endParaRPr lang="en-NL"/>
          </a:p>
        </p:txBody>
      </p:sp>
      <p:sp>
        <p:nvSpPr>
          <p:cNvPr id="7" name="AutoShape 7"/>
          <p:cNvSpPr/>
          <p:nvPr/>
        </p:nvSpPr>
        <p:spPr>
          <a:xfrm flipH="1" flipV="1">
            <a:off x="15236030" y="806946"/>
            <a:ext cx="19048" cy="1003771"/>
          </a:xfrm>
          <a:prstGeom prst="line">
            <a:avLst/>
          </a:prstGeom>
          <a:ln w="38100" cap="flat">
            <a:solidFill>
              <a:srgbClr val="000000"/>
            </a:solidFill>
            <a:prstDash val="solid"/>
            <a:headEnd type="none" w="sm" len="sm"/>
            <a:tailEnd type="none" w="sm" len="sm"/>
          </a:ln>
        </p:spPr>
        <p:txBody>
          <a:bodyPr/>
          <a:lstStyle/>
          <a:p>
            <a:endParaRPr lang="en-NL"/>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8288000" cy="2467991"/>
          </a:xfrm>
          <a:prstGeom prst="rect">
            <a:avLst/>
          </a:prstGeom>
          <a:solidFill>
            <a:srgbClr val="F0EDE9"/>
          </a:solidFill>
        </p:spPr>
        <p:txBody>
          <a:bodyPr/>
          <a:lstStyle/>
          <a:p>
            <a:endParaRPr lang="en-NL"/>
          </a:p>
        </p:txBody>
      </p:sp>
      <p:sp>
        <p:nvSpPr>
          <p:cNvPr id="3" name="TextBox 3"/>
          <p:cNvSpPr txBox="1"/>
          <p:nvPr/>
        </p:nvSpPr>
        <p:spPr>
          <a:xfrm>
            <a:off x="1028700" y="578358"/>
            <a:ext cx="13950151" cy="1187450"/>
          </a:xfrm>
          <a:prstGeom prst="rect">
            <a:avLst/>
          </a:prstGeom>
        </p:spPr>
        <p:txBody>
          <a:bodyPr lIns="0" tIns="0" rIns="0" bIns="0" rtlCol="0" anchor="t">
            <a:spAutoFit/>
          </a:bodyPr>
          <a:lstStyle/>
          <a:p>
            <a:pPr marL="0" lvl="0" indent="0" algn="l">
              <a:lnSpc>
                <a:spcPts val="9099"/>
              </a:lnSpc>
              <a:spcBef>
                <a:spcPct val="0"/>
              </a:spcBef>
            </a:pPr>
            <a:r>
              <a:rPr lang="en-US" sz="6999" b="1" spc="-139">
                <a:solidFill>
                  <a:srgbClr val="383536"/>
                </a:solidFill>
                <a:latin typeface="Poppins Bold"/>
                <a:ea typeface="Poppins Bold"/>
                <a:cs typeface="Poppins Bold"/>
                <a:sym typeface="Poppins Bold"/>
              </a:rPr>
              <a:t>Statement 2</a:t>
            </a:r>
          </a:p>
        </p:txBody>
      </p:sp>
      <p:sp>
        <p:nvSpPr>
          <p:cNvPr id="4" name="TextBox 4"/>
          <p:cNvSpPr txBox="1"/>
          <p:nvPr/>
        </p:nvSpPr>
        <p:spPr>
          <a:xfrm>
            <a:off x="1896820" y="4962525"/>
            <a:ext cx="14644322" cy="2356486"/>
          </a:xfrm>
          <a:prstGeom prst="rect">
            <a:avLst/>
          </a:prstGeom>
        </p:spPr>
        <p:txBody>
          <a:bodyPr lIns="0" tIns="0" rIns="0" bIns="0" rtlCol="0" anchor="t">
            <a:spAutoFit/>
          </a:bodyPr>
          <a:lstStyle/>
          <a:p>
            <a:pPr algn="ctr">
              <a:lnSpc>
                <a:spcPts val="9239"/>
              </a:lnSpc>
            </a:pPr>
            <a:r>
              <a:rPr lang="en-US" sz="6599" b="1">
                <a:solidFill>
                  <a:srgbClr val="383536"/>
                </a:solidFill>
                <a:latin typeface="Poppins Medium"/>
                <a:ea typeface="Poppins Medium"/>
                <a:cs typeface="Poppins Medium"/>
                <a:sym typeface="Poppins Medium"/>
              </a:rPr>
              <a:t>I don’t see difference, because everyone is equal to me</a:t>
            </a:r>
          </a:p>
        </p:txBody>
      </p:sp>
      <p:sp>
        <p:nvSpPr>
          <p:cNvPr id="5" name="Freeform 5"/>
          <p:cNvSpPr/>
          <p:nvPr/>
        </p:nvSpPr>
        <p:spPr>
          <a:xfrm>
            <a:off x="15245554" y="756972"/>
            <a:ext cx="2591176" cy="1053745"/>
          </a:xfrm>
          <a:custGeom>
            <a:avLst/>
            <a:gdLst/>
            <a:ahLst/>
            <a:cxnLst/>
            <a:rect l="l" t="t" r="r" b="b"/>
            <a:pathLst>
              <a:path w="2591176" h="1053745">
                <a:moveTo>
                  <a:pt x="0" y="0"/>
                </a:moveTo>
                <a:lnTo>
                  <a:pt x="2591176" y="0"/>
                </a:lnTo>
                <a:lnTo>
                  <a:pt x="2591176" y="1053745"/>
                </a:lnTo>
                <a:lnTo>
                  <a:pt x="0" y="1053745"/>
                </a:lnTo>
                <a:lnTo>
                  <a:pt x="0" y="0"/>
                </a:lnTo>
                <a:close/>
              </a:path>
            </a:pathLst>
          </a:custGeom>
          <a:blipFill>
            <a:blip r:embed="rId3"/>
            <a:stretch>
              <a:fillRect/>
            </a:stretch>
          </a:blipFill>
        </p:spPr>
        <p:txBody>
          <a:bodyPr/>
          <a:lstStyle/>
          <a:p>
            <a:endParaRPr lang="en-NL"/>
          </a:p>
        </p:txBody>
      </p:sp>
      <p:sp>
        <p:nvSpPr>
          <p:cNvPr id="6" name="Freeform 6"/>
          <p:cNvSpPr/>
          <p:nvPr/>
        </p:nvSpPr>
        <p:spPr>
          <a:xfrm>
            <a:off x="13366040" y="1028700"/>
            <a:ext cx="1612811" cy="560262"/>
          </a:xfrm>
          <a:custGeom>
            <a:avLst/>
            <a:gdLst/>
            <a:ahLst/>
            <a:cxnLst/>
            <a:rect l="l" t="t" r="r" b="b"/>
            <a:pathLst>
              <a:path w="1612811" h="560262">
                <a:moveTo>
                  <a:pt x="0" y="0"/>
                </a:moveTo>
                <a:lnTo>
                  <a:pt x="1612811" y="0"/>
                </a:lnTo>
                <a:lnTo>
                  <a:pt x="1612811" y="560262"/>
                </a:lnTo>
                <a:lnTo>
                  <a:pt x="0" y="560262"/>
                </a:lnTo>
                <a:lnTo>
                  <a:pt x="0" y="0"/>
                </a:lnTo>
                <a:close/>
              </a:path>
            </a:pathLst>
          </a:custGeom>
          <a:blipFill>
            <a:blip r:embed="rId4"/>
            <a:stretch>
              <a:fillRect/>
            </a:stretch>
          </a:blipFill>
        </p:spPr>
        <p:txBody>
          <a:bodyPr/>
          <a:lstStyle/>
          <a:p>
            <a:endParaRPr lang="en-NL"/>
          </a:p>
        </p:txBody>
      </p:sp>
      <p:sp>
        <p:nvSpPr>
          <p:cNvPr id="7" name="AutoShape 7"/>
          <p:cNvSpPr/>
          <p:nvPr/>
        </p:nvSpPr>
        <p:spPr>
          <a:xfrm flipH="1" flipV="1">
            <a:off x="15236030" y="806946"/>
            <a:ext cx="19048" cy="1003771"/>
          </a:xfrm>
          <a:prstGeom prst="line">
            <a:avLst/>
          </a:prstGeom>
          <a:ln w="38100" cap="flat">
            <a:solidFill>
              <a:srgbClr val="000000"/>
            </a:solidFill>
            <a:prstDash val="solid"/>
            <a:headEnd type="none" w="sm" len="sm"/>
            <a:tailEnd type="none" w="sm" len="sm"/>
          </a:ln>
        </p:spPr>
        <p:txBody>
          <a:bodyPr/>
          <a:lstStyle/>
          <a:p>
            <a:endParaRPr lang="en-NL"/>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8288000" cy="2467991"/>
          </a:xfrm>
          <a:prstGeom prst="rect">
            <a:avLst/>
          </a:prstGeom>
          <a:solidFill>
            <a:srgbClr val="F0EDE9"/>
          </a:solidFill>
        </p:spPr>
        <p:txBody>
          <a:bodyPr/>
          <a:lstStyle/>
          <a:p>
            <a:endParaRPr lang="en-NL"/>
          </a:p>
        </p:txBody>
      </p:sp>
      <p:sp>
        <p:nvSpPr>
          <p:cNvPr id="3" name="TextBox 3"/>
          <p:cNvSpPr txBox="1"/>
          <p:nvPr/>
        </p:nvSpPr>
        <p:spPr>
          <a:xfrm>
            <a:off x="1028700" y="578358"/>
            <a:ext cx="13950151" cy="1187450"/>
          </a:xfrm>
          <a:prstGeom prst="rect">
            <a:avLst/>
          </a:prstGeom>
        </p:spPr>
        <p:txBody>
          <a:bodyPr lIns="0" tIns="0" rIns="0" bIns="0" rtlCol="0" anchor="t">
            <a:spAutoFit/>
          </a:bodyPr>
          <a:lstStyle/>
          <a:p>
            <a:pPr marL="0" lvl="0" indent="0" algn="l">
              <a:lnSpc>
                <a:spcPts val="9099"/>
              </a:lnSpc>
              <a:spcBef>
                <a:spcPct val="0"/>
              </a:spcBef>
            </a:pPr>
            <a:r>
              <a:rPr lang="en-US" sz="6999" b="1" spc="-139">
                <a:solidFill>
                  <a:srgbClr val="383536"/>
                </a:solidFill>
                <a:latin typeface="Poppins Bold"/>
                <a:ea typeface="Poppins Bold"/>
                <a:cs typeface="Poppins Bold"/>
                <a:sym typeface="Poppins Bold"/>
              </a:rPr>
              <a:t>IDEA concepts</a:t>
            </a:r>
          </a:p>
        </p:txBody>
      </p:sp>
      <p:sp>
        <p:nvSpPr>
          <p:cNvPr id="4" name="Freeform 4"/>
          <p:cNvSpPr/>
          <p:nvPr/>
        </p:nvSpPr>
        <p:spPr>
          <a:xfrm>
            <a:off x="15245554" y="756972"/>
            <a:ext cx="2591176" cy="1053745"/>
          </a:xfrm>
          <a:custGeom>
            <a:avLst/>
            <a:gdLst/>
            <a:ahLst/>
            <a:cxnLst/>
            <a:rect l="l" t="t" r="r" b="b"/>
            <a:pathLst>
              <a:path w="2591176" h="1053745">
                <a:moveTo>
                  <a:pt x="0" y="0"/>
                </a:moveTo>
                <a:lnTo>
                  <a:pt x="2591176" y="0"/>
                </a:lnTo>
                <a:lnTo>
                  <a:pt x="2591176" y="1053745"/>
                </a:lnTo>
                <a:lnTo>
                  <a:pt x="0" y="1053745"/>
                </a:lnTo>
                <a:lnTo>
                  <a:pt x="0" y="0"/>
                </a:lnTo>
                <a:close/>
              </a:path>
            </a:pathLst>
          </a:custGeom>
          <a:blipFill>
            <a:blip r:embed="rId3"/>
            <a:stretch>
              <a:fillRect/>
            </a:stretch>
          </a:blipFill>
        </p:spPr>
        <p:txBody>
          <a:bodyPr/>
          <a:lstStyle/>
          <a:p>
            <a:endParaRPr lang="en-NL"/>
          </a:p>
        </p:txBody>
      </p:sp>
      <p:sp>
        <p:nvSpPr>
          <p:cNvPr id="5" name="Freeform 5"/>
          <p:cNvSpPr/>
          <p:nvPr/>
        </p:nvSpPr>
        <p:spPr>
          <a:xfrm>
            <a:off x="13366040" y="1028700"/>
            <a:ext cx="1612811" cy="560262"/>
          </a:xfrm>
          <a:custGeom>
            <a:avLst/>
            <a:gdLst/>
            <a:ahLst/>
            <a:cxnLst/>
            <a:rect l="l" t="t" r="r" b="b"/>
            <a:pathLst>
              <a:path w="1612811" h="560262">
                <a:moveTo>
                  <a:pt x="0" y="0"/>
                </a:moveTo>
                <a:lnTo>
                  <a:pt x="1612811" y="0"/>
                </a:lnTo>
                <a:lnTo>
                  <a:pt x="1612811" y="560262"/>
                </a:lnTo>
                <a:lnTo>
                  <a:pt x="0" y="560262"/>
                </a:lnTo>
                <a:lnTo>
                  <a:pt x="0" y="0"/>
                </a:lnTo>
                <a:close/>
              </a:path>
            </a:pathLst>
          </a:custGeom>
          <a:blipFill>
            <a:blip r:embed="rId4"/>
            <a:stretch>
              <a:fillRect/>
            </a:stretch>
          </a:blipFill>
        </p:spPr>
        <p:txBody>
          <a:bodyPr/>
          <a:lstStyle/>
          <a:p>
            <a:endParaRPr lang="en-NL"/>
          </a:p>
        </p:txBody>
      </p:sp>
      <p:sp>
        <p:nvSpPr>
          <p:cNvPr id="6" name="AutoShape 6"/>
          <p:cNvSpPr/>
          <p:nvPr/>
        </p:nvSpPr>
        <p:spPr>
          <a:xfrm flipH="1" flipV="1">
            <a:off x="15236030" y="806946"/>
            <a:ext cx="19048" cy="1003771"/>
          </a:xfrm>
          <a:prstGeom prst="line">
            <a:avLst/>
          </a:prstGeom>
          <a:ln w="38100" cap="flat">
            <a:solidFill>
              <a:srgbClr val="000000"/>
            </a:solidFill>
            <a:prstDash val="solid"/>
            <a:headEnd type="none" w="sm" len="sm"/>
            <a:tailEnd type="none" w="sm" len="sm"/>
          </a:ln>
        </p:spPr>
        <p:txBody>
          <a:bodyPr/>
          <a:lstStyle/>
          <a:p>
            <a:endParaRPr lang="en-NL"/>
          </a:p>
        </p:txBody>
      </p:sp>
      <p:sp>
        <p:nvSpPr>
          <p:cNvPr id="7" name="Freeform 7"/>
          <p:cNvSpPr/>
          <p:nvPr/>
        </p:nvSpPr>
        <p:spPr>
          <a:xfrm>
            <a:off x="176318" y="2828653"/>
            <a:ext cx="18111682" cy="6429647"/>
          </a:xfrm>
          <a:custGeom>
            <a:avLst/>
            <a:gdLst/>
            <a:ahLst/>
            <a:cxnLst/>
            <a:rect l="l" t="t" r="r" b="b"/>
            <a:pathLst>
              <a:path w="18111682" h="6429647">
                <a:moveTo>
                  <a:pt x="0" y="0"/>
                </a:moveTo>
                <a:lnTo>
                  <a:pt x="18111682" y="0"/>
                </a:lnTo>
                <a:lnTo>
                  <a:pt x="18111682" y="6429647"/>
                </a:lnTo>
                <a:lnTo>
                  <a:pt x="0" y="6429647"/>
                </a:lnTo>
                <a:lnTo>
                  <a:pt x="0" y="0"/>
                </a:lnTo>
                <a:close/>
              </a:path>
            </a:pathLst>
          </a:custGeom>
          <a:blipFill>
            <a:blip r:embed="rId5"/>
            <a:stretch>
              <a:fillRect/>
            </a:stretch>
          </a:blipFill>
        </p:spPr>
        <p:txBody>
          <a:bodyPr/>
          <a:lstStyle/>
          <a:p>
            <a:endParaRPr lang="en-NL"/>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453951"/>
            <a:ext cx="17723607" cy="9379097"/>
          </a:xfrm>
          <a:custGeom>
            <a:avLst/>
            <a:gdLst/>
            <a:ahLst/>
            <a:cxnLst/>
            <a:rect l="l" t="t" r="r" b="b"/>
            <a:pathLst>
              <a:path w="17723607" h="9379097">
                <a:moveTo>
                  <a:pt x="0" y="0"/>
                </a:moveTo>
                <a:lnTo>
                  <a:pt x="17723607" y="0"/>
                </a:lnTo>
                <a:lnTo>
                  <a:pt x="17723607" y="9379098"/>
                </a:lnTo>
                <a:lnTo>
                  <a:pt x="0" y="9379098"/>
                </a:lnTo>
                <a:lnTo>
                  <a:pt x="0" y="0"/>
                </a:lnTo>
                <a:close/>
              </a:path>
            </a:pathLst>
          </a:custGeom>
          <a:blipFill>
            <a:blip r:embed="rId3"/>
            <a:stretch>
              <a:fillRect b="-1807"/>
            </a:stretch>
          </a:blipFill>
        </p:spPr>
        <p:txBody>
          <a:bodyPr/>
          <a:lstStyle/>
          <a:p>
            <a:endParaRPr lang="en-NL"/>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855501" y="401117"/>
            <a:ext cx="15225461" cy="823594"/>
          </a:xfrm>
          <a:prstGeom prst="rect">
            <a:avLst/>
          </a:prstGeom>
        </p:spPr>
        <p:txBody>
          <a:bodyPr lIns="0" tIns="0" rIns="0" bIns="0" rtlCol="0" anchor="t">
            <a:spAutoFit/>
          </a:bodyPr>
          <a:lstStyle/>
          <a:p>
            <a:pPr marL="0" lvl="0" indent="0" algn="l">
              <a:lnSpc>
                <a:spcPts val="6370"/>
              </a:lnSpc>
              <a:spcBef>
                <a:spcPct val="0"/>
              </a:spcBef>
            </a:pPr>
            <a:r>
              <a:rPr lang="en-US" sz="4900" b="1" spc="-98">
                <a:solidFill>
                  <a:srgbClr val="383536"/>
                </a:solidFill>
                <a:latin typeface="Poppins Bold"/>
                <a:ea typeface="Poppins Bold"/>
                <a:cs typeface="Poppins Bold"/>
                <a:sym typeface="Poppins Bold"/>
              </a:rPr>
              <a:t>Common dimensions of diversity in IDEA policy</a:t>
            </a:r>
          </a:p>
        </p:txBody>
      </p:sp>
      <p:graphicFrame>
        <p:nvGraphicFramePr>
          <p:cNvPr id="3" name="Table 3"/>
          <p:cNvGraphicFramePr>
            <a:graphicFrameLocks noGrp="1"/>
          </p:cNvGraphicFramePr>
          <p:nvPr/>
        </p:nvGraphicFramePr>
        <p:xfrm>
          <a:off x="2530454" y="1639011"/>
          <a:ext cx="13227092" cy="8172452"/>
        </p:xfrm>
        <a:graphic>
          <a:graphicData uri="http://schemas.openxmlformats.org/drawingml/2006/table">
            <a:tbl>
              <a:tblPr/>
              <a:tblGrid>
                <a:gridCol w="4512444">
                  <a:extLst>
                    <a:ext uri="{9D8B030D-6E8A-4147-A177-3AD203B41FA5}">
                      <a16:colId xmlns:a16="http://schemas.microsoft.com/office/drawing/2014/main" val="20000"/>
                    </a:ext>
                  </a:extLst>
                </a:gridCol>
                <a:gridCol w="8714648">
                  <a:extLst>
                    <a:ext uri="{9D8B030D-6E8A-4147-A177-3AD203B41FA5}">
                      <a16:colId xmlns:a16="http://schemas.microsoft.com/office/drawing/2014/main" val="20001"/>
                    </a:ext>
                  </a:extLst>
                </a:gridCol>
              </a:tblGrid>
              <a:tr h="995240">
                <a:tc>
                  <a:txBody>
                    <a:bodyPr/>
                    <a:lstStyle/>
                    <a:p>
                      <a:pPr algn="ctr">
                        <a:lnSpc>
                          <a:spcPts val="3219"/>
                        </a:lnSpc>
                        <a:defRPr/>
                      </a:pPr>
                      <a:r>
                        <a:rPr lang="en-US" sz="2299" b="1">
                          <a:solidFill>
                            <a:srgbClr val="000000"/>
                          </a:solidFill>
                          <a:latin typeface="Poppins Bold"/>
                          <a:ea typeface="Poppins Bold"/>
                          <a:cs typeface="Poppins Bold"/>
                          <a:sym typeface="Poppins Bold"/>
                        </a:rPr>
                        <a:t>Dimension in IDEA policy</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219"/>
                        </a:lnSpc>
                        <a:defRPr/>
                      </a:pPr>
                      <a:r>
                        <a:rPr lang="en-US" sz="2299" b="1">
                          <a:solidFill>
                            <a:srgbClr val="000000"/>
                          </a:solidFill>
                          <a:latin typeface="Poppins Bold"/>
                          <a:ea typeface="Poppins Bold"/>
                          <a:cs typeface="Poppins Bold"/>
                          <a:sym typeface="Poppins Bold"/>
                        </a:rPr>
                        <a:t>Typical target group</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397164">
                <a:tc>
                  <a:txBody>
                    <a:bodyPr/>
                    <a:lstStyle/>
                    <a:p>
                      <a:pPr algn="ctr">
                        <a:lnSpc>
                          <a:spcPts val="3219"/>
                        </a:lnSpc>
                        <a:defRPr/>
                      </a:pPr>
                      <a:r>
                        <a:rPr lang="en-US" sz="2299">
                          <a:solidFill>
                            <a:srgbClr val="000000"/>
                          </a:solidFill>
                          <a:latin typeface="Poppins"/>
                          <a:ea typeface="Poppins"/>
                          <a:cs typeface="Poppins"/>
                          <a:sym typeface="Poppins"/>
                        </a:rPr>
                        <a:t>Gender</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219"/>
                        </a:lnSpc>
                        <a:defRPr/>
                      </a:pPr>
                      <a:r>
                        <a:rPr lang="en-US" sz="2299">
                          <a:solidFill>
                            <a:srgbClr val="000000"/>
                          </a:solidFill>
                          <a:latin typeface="Poppins"/>
                          <a:ea typeface="Poppins"/>
                          <a:cs typeface="Poppins"/>
                          <a:sym typeface="Poppins"/>
                        </a:rPr>
                        <a:t>Women, sometimes men (in case of underrepresentation in specific field, e.g. care work)</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97164">
                <a:tc>
                  <a:txBody>
                    <a:bodyPr/>
                    <a:lstStyle/>
                    <a:p>
                      <a:pPr algn="ctr">
                        <a:lnSpc>
                          <a:spcPts val="3219"/>
                        </a:lnSpc>
                        <a:defRPr/>
                      </a:pPr>
                      <a:r>
                        <a:rPr lang="en-US" sz="2299">
                          <a:solidFill>
                            <a:srgbClr val="000000"/>
                          </a:solidFill>
                          <a:latin typeface="Poppins"/>
                          <a:ea typeface="Poppins"/>
                          <a:cs typeface="Poppins"/>
                          <a:sym typeface="Poppins"/>
                        </a:rPr>
                        <a:t>Gender identity and sexual orientation</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219"/>
                        </a:lnSpc>
                        <a:defRPr/>
                      </a:pPr>
                      <a:r>
                        <a:rPr lang="en-US" sz="2299">
                          <a:solidFill>
                            <a:srgbClr val="000000"/>
                          </a:solidFill>
                          <a:latin typeface="Poppins"/>
                          <a:ea typeface="Poppins"/>
                          <a:cs typeface="Poppins"/>
                          <a:sym typeface="Poppins"/>
                        </a:rPr>
                        <a:t>LGBTQIA+</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95240">
                <a:tc>
                  <a:txBody>
                    <a:bodyPr/>
                    <a:lstStyle/>
                    <a:p>
                      <a:pPr algn="ctr">
                        <a:lnSpc>
                          <a:spcPts val="3219"/>
                        </a:lnSpc>
                        <a:defRPr/>
                      </a:pPr>
                      <a:r>
                        <a:rPr lang="en-US" sz="2299">
                          <a:solidFill>
                            <a:srgbClr val="000000"/>
                          </a:solidFill>
                          <a:latin typeface="Poppins"/>
                          <a:ea typeface="Poppins"/>
                          <a:cs typeface="Poppins"/>
                          <a:sym typeface="Poppins"/>
                        </a:rPr>
                        <a:t>Ethnicity</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219"/>
                        </a:lnSpc>
                        <a:defRPr/>
                      </a:pPr>
                      <a:r>
                        <a:rPr lang="en-US" sz="2299">
                          <a:solidFill>
                            <a:srgbClr val="000000"/>
                          </a:solidFill>
                          <a:latin typeface="Poppins"/>
                          <a:ea typeface="Poppins"/>
                          <a:cs typeface="Poppins"/>
                          <a:sym typeface="Poppins"/>
                        </a:rPr>
                        <a:t>Ethnic minorities, migrants, people of color, etc.</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397164">
                <a:tc>
                  <a:txBody>
                    <a:bodyPr/>
                    <a:lstStyle/>
                    <a:p>
                      <a:pPr algn="ctr">
                        <a:lnSpc>
                          <a:spcPts val="3219"/>
                        </a:lnSpc>
                        <a:defRPr/>
                      </a:pPr>
                      <a:r>
                        <a:rPr lang="en-US" sz="2299">
                          <a:solidFill>
                            <a:srgbClr val="000000"/>
                          </a:solidFill>
                          <a:latin typeface="Poppins"/>
                          <a:ea typeface="Poppins"/>
                          <a:cs typeface="Poppins"/>
                          <a:sym typeface="Poppins"/>
                        </a:rPr>
                        <a:t>Disability</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219"/>
                        </a:lnSpc>
                        <a:defRPr/>
                      </a:pPr>
                      <a:r>
                        <a:rPr lang="en-US" sz="2299">
                          <a:solidFill>
                            <a:srgbClr val="000000"/>
                          </a:solidFill>
                          <a:latin typeface="Poppins"/>
                          <a:ea typeface="Poppins"/>
                          <a:cs typeface="Poppins"/>
                          <a:sym typeface="Poppins"/>
                        </a:rPr>
                        <a:t>Physically and mentally disabled; neurodivergent people</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995240">
                <a:tc>
                  <a:txBody>
                    <a:bodyPr/>
                    <a:lstStyle/>
                    <a:p>
                      <a:pPr algn="ctr">
                        <a:lnSpc>
                          <a:spcPts val="3219"/>
                        </a:lnSpc>
                        <a:defRPr/>
                      </a:pPr>
                      <a:r>
                        <a:rPr lang="en-US" sz="2299">
                          <a:solidFill>
                            <a:srgbClr val="000000"/>
                          </a:solidFill>
                          <a:latin typeface="Poppins"/>
                          <a:ea typeface="Poppins"/>
                          <a:cs typeface="Poppins"/>
                          <a:sym typeface="Poppins"/>
                        </a:rPr>
                        <a:t>Socio-economic</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219"/>
                        </a:lnSpc>
                        <a:defRPr/>
                      </a:pPr>
                      <a:r>
                        <a:rPr lang="en-US" sz="2299">
                          <a:solidFill>
                            <a:srgbClr val="000000"/>
                          </a:solidFill>
                          <a:latin typeface="Poppins"/>
                          <a:ea typeface="Poppins"/>
                          <a:cs typeface="Poppins"/>
                          <a:sym typeface="Poppins"/>
                        </a:rPr>
                        <a:t>Low SES; first generation students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995240">
                <a:tc>
                  <a:txBody>
                    <a:bodyPr/>
                    <a:lstStyle/>
                    <a:p>
                      <a:pPr algn="ctr">
                        <a:lnSpc>
                          <a:spcPts val="3219"/>
                        </a:lnSpc>
                        <a:defRPr/>
                      </a:pPr>
                      <a:r>
                        <a:rPr lang="en-US" sz="2299">
                          <a:solidFill>
                            <a:srgbClr val="000000"/>
                          </a:solidFill>
                          <a:latin typeface="Poppins"/>
                          <a:ea typeface="Poppins"/>
                          <a:cs typeface="Poppins"/>
                          <a:sym typeface="Poppins"/>
                        </a:rPr>
                        <a:t>Other</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219"/>
                        </a:lnSpc>
                        <a:defRPr/>
                      </a:pPr>
                      <a:r>
                        <a:rPr lang="en-US" sz="2299">
                          <a:solidFill>
                            <a:srgbClr val="000000"/>
                          </a:solidFill>
                          <a:latin typeface="Poppins"/>
                          <a:ea typeface="Poppins"/>
                          <a:cs typeface="Poppins"/>
                          <a:sym typeface="Poppins"/>
                        </a:rPr>
                        <a:t>Age, religion, rural/urban, etc.</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766899" y="5143500"/>
            <a:ext cx="11301259" cy="4930174"/>
          </a:xfrm>
          <a:custGeom>
            <a:avLst/>
            <a:gdLst/>
            <a:ahLst/>
            <a:cxnLst/>
            <a:rect l="l" t="t" r="r" b="b"/>
            <a:pathLst>
              <a:path w="11301259" h="4930174">
                <a:moveTo>
                  <a:pt x="0" y="0"/>
                </a:moveTo>
                <a:lnTo>
                  <a:pt x="11301259" y="0"/>
                </a:lnTo>
                <a:lnTo>
                  <a:pt x="11301259" y="4930174"/>
                </a:lnTo>
                <a:lnTo>
                  <a:pt x="0" y="4930174"/>
                </a:lnTo>
                <a:lnTo>
                  <a:pt x="0" y="0"/>
                </a:lnTo>
                <a:close/>
              </a:path>
            </a:pathLst>
          </a:custGeom>
          <a:blipFill>
            <a:blip r:embed="rId3"/>
            <a:stretch>
              <a:fillRect/>
            </a:stretch>
          </a:blipFill>
        </p:spPr>
        <p:txBody>
          <a:bodyPr/>
          <a:lstStyle/>
          <a:p>
            <a:endParaRPr lang="en-NL"/>
          </a:p>
        </p:txBody>
      </p:sp>
      <p:sp>
        <p:nvSpPr>
          <p:cNvPr id="3" name="Freeform 3"/>
          <p:cNvSpPr/>
          <p:nvPr/>
        </p:nvSpPr>
        <p:spPr>
          <a:xfrm>
            <a:off x="-492871" y="264648"/>
            <a:ext cx="11301259" cy="4661769"/>
          </a:xfrm>
          <a:custGeom>
            <a:avLst/>
            <a:gdLst/>
            <a:ahLst/>
            <a:cxnLst/>
            <a:rect l="l" t="t" r="r" b="b"/>
            <a:pathLst>
              <a:path w="11301259" h="4661769">
                <a:moveTo>
                  <a:pt x="0" y="0"/>
                </a:moveTo>
                <a:lnTo>
                  <a:pt x="11301259" y="0"/>
                </a:lnTo>
                <a:lnTo>
                  <a:pt x="11301259" y="4661769"/>
                </a:lnTo>
                <a:lnTo>
                  <a:pt x="0" y="4661769"/>
                </a:lnTo>
                <a:lnTo>
                  <a:pt x="0" y="0"/>
                </a:lnTo>
                <a:close/>
              </a:path>
            </a:pathLst>
          </a:custGeom>
          <a:blipFill>
            <a:blip r:embed="rId4"/>
            <a:stretch>
              <a:fillRect/>
            </a:stretch>
          </a:blipFill>
        </p:spPr>
        <p:txBody>
          <a:bodyPr/>
          <a:lstStyle/>
          <a:p>
            <a:endParaRPr lang="en-NL"/>
          </a:p>
        </p:txBody>
      </p:sp>
      <p:sp>
        <p:nvSpPr>
          <p:cNvPr id="4" name="TextBox 4"/>
          <p:cNvSpPr txBox="1"/>
          <p:nvPr/>
        </p:nvSpPr>
        <p:spPr>
          <a:xfrm>
            <a:off x="10808388" y="2281207"/>
            <a:ext cx="7264134" cy="542925"/>
          </a:xfrm>
          <a:prstGeom prst="rect">
            <a:avLst/>
          </a:prstGeom>
        </p:spPr>
        <p:txBody>
          <a:bodyPr lIns="0" tIns="0" rIns="0" bIns="0" rtlCol="0" anchor="t">
            <a:spAutoFit/>
          </a:bodyPr>
          <a:lstStyle/>
          <a:p>
            <a:pPr algn="ctr">
              <a:lnSpc>
                <a:spcPts val="4200"/>
              </a:lnSpc>
            </a:pPr>
            <a:r>
              <a:rPr lang="en-US" sz="3000" b="1">
                <a:solidFill>
                  <a:srgbClr val="000000"/>
                </a:solidFill>
                <a:latin typeface="Poppins Medium"/>
                <a:ea typeface="Poppins Medium"/>
                <a:cs typeface="Poppins Medium"/>
                <a:sym typeface="Poppins Medium"/>
              </a:rPr>
              <a:t>&lt;- </a:t>
            </a:r>
            <a:r>
              <a:rPr lang="en-US" sz="3000" b="1">
                <a:solidFill>
                  <a:srgbClr val="000000"/>
                </a:solidFill>
                <a:latin typeface="Poppins Bold"/>
                <a:ea typeface="Poppins Bold"/>
                <a:cs typeface="Poppins Bold"/>
                <a:sym typeface="Poppins Bold"/>
              </a:rPr>
              <a:t>One-dimensional </a:t>
            </a:r>
            <a:r>
              <a:rPr lang="en-US" sz="3000" b="1">
                <a:solidFill>
                  <a:srgbClr val="000000"/>
                </a:solidFill>
                <a:latin typeface="Poppins Medium"/>
                <a:ea typeface="Poppins Medium"/>
                <a:cs typeface="Poppins Medium"/>
                <a:sym typeface="Poppins Medium"/>
              </a:rPr>
              <a:t>view of diversity</a:t>
            </a:r>
          </a:p>
        </p:txBody>
      </p:sp>
      <p:sp>
        <p:nvSpPr>
          <p:cNvPr id="5" name="TextBox 5"/>
          <p:cNvSpPr txBox="1"/>
          <p:nvPr/>
        </p:nvSpPr>
        <p:spPr>
          <a:xfrm>
            <a:off x="0" y="7294262"/>
            <a:ext cx="7615591" cy="542925"/>
          </a:xfrm>
          <a:prstGeom prst="rect">
            <a:avLst/>
          </a:prstGeom>
        </p:spPr>
        <p:txBody>
          <a:bodyPr lIns="0" tIns="0" rIns="0" bIns="0" rtlCol="0" anchor="t">
            <a:spAutoFit/>
          </a:bodyPr>
          <a:lstStyle/>
          <a:p>
            <a:pPr algn="ctr">
              <a:lnSpc>
                <a:spcPts val="4200"/>
              </a:lnSpc>
            </a:pPr>
            <a:r>
              <a:rPr lang="en-US" sz="3000" b="1">
                <a:solidFill>
                  <a:srgbClr val="000000"/>
                </a:solidFill>
                <a:latin typeface="Poppins Bold"/>
                <a:ea typeface="Poppins Bold"/>
                <a:cs typeface="Poppins Bold"/>
                <a:sym typeface="Poppins Bold"/>
              </a:rPr>
              <a:t>Intersectional </a:t>
            </a:r>
            <a:r>
              <a:rPr lang="en-US" sz="3000" b="1">
                <a:solidFill>
                  <a:srgbClr val="000000"/>
                </a:solidFill>
                <a:latin typeface="Poppins Medium"/>
                <a:ea typeface="Poppins Medium"/>
                <a:cs typeface="Poppins Medium"/>
                <a:sym typeface="Poppins Medium"/>
              </a:rPr>
              <a:t>view of diversity -&gt;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8288000" cy="2467991"/>
          </a:xfrm>
          <a:prstGeom prst="rect">
            <a:avLst/>
          </a:prstGeom>
          <a:solidFill>
            <a:srgbClr val="F0EDE9"/>
          </a:solidFill>
        </p:spPr>
        <p:txBody>
          <a:bodyPr/>
          <a:lstStyle/>
          <a:p>
            <a:endParaRPr lang="en-NL"/>
          </a:p>
        </p:txBody>
      </p:sp>
      <p:sp>
        <p:nvSpPr>
          <p:cNvPr id="3" name="TextBox 3"/>
          <p:cNvSpPr txBox="1"/>
          <p:nvPr/>
        </p:nvSpPr>
        <p:spPr>
          <a:xfrm>
            <a:off x="1028700" y="578358"/>
            <a:ext cx="13950151" cy="1187450"/>
          </a:xfrm>
          <a:prstGeom prst="rect">
            <a:avLst/>
          </a:prstGeom>
        </p:spPr>
        <p:txBody>
          <a:bodyPr lIns="0" tIns="0" rIns="0" bIns="0" rtlCol="0" anchor="t">
            <a:spAutoFit/>
          </a:bodyPr>
          <a:lstStyle/>
          <a:p>
            <a:pPr marL="0" lvl="0" indent="0" algn="l">
              <a:lnSpc>
                <a:spcPts val="9099"/>
              </a:lnSpc>
              <a:spcBef>
                <a:spcPct val="0"/>
              </a:spcBef>
            </a:pPr>
            <a:r>
              <a:rPr lang="en-US" sz="6999" b="1" spc="-139">
                <a:solidFill>
                  <a:srgbClr val="383536"/>
                </a:solidFill>
                <a:latin typeface="Poppins Bold"/>
                <a:ea typeface="Poppins Bold"/>
                <a:cs typeface="Poppins Bold"/>
                <a:sym typeface="Poppins Bold"/>
              </a:rPr>
              <a:t>Intersectionality</a:t>
            </a:r>
          </a:p>
        </p:txBody>
      </p:sp>
      <p:sp>
        <p:nvSpPr>
          <p:cNvPr id="4" name="Freeform 4"/>
          <p:cNvSpPr/>
          <p:nvPr/>
        </p:nvSpPr>
        <p:spPr>
          <a:xfrm>
            <a:off x="15245554" y="756972"/>
            <a:ext cx="2591176" cy="1053745"/>
          </a:xfrm>
          <a:custGeom>
            <a:avLst/>
            <a:gdLst/>
            <a:ahLst/>
            <a:cxnLst/>
            <a:rect l="l" t="t" r="r" b="b"/>
            <a:pathLst>
              <a:path w="2591176" h="1053745">
                <a:moveTo>
                  <a:pt x="0" y="0"/>
                </a:moveTo>
                <a:lnTo>
                  <a:pt x="2591176" y="0"/>
                </a:lnTo>
                <a:lnTo>
                  <a:pt x="2591176" y="1053745"/>
                </a:lnTo>
                <a:lnTo>
                  <a:pt x="0" y="1053745"/>
                </a:lnTo>
                <a:lnTo>
                  <a:pt x="0" y="0"/>
                </a:lnTo>
                <a:close/>
              </a:path>
            </a:pathLst>
          </a:custGeom>
          <a:blipFill>
            <a:blip r:embed="rId3"/>
            <a:stretch>
              <a:fillRect/>
            </a:stretch>
          </a:blipFill>
        </p:spPr>
        <p:txBody>
          <a:bodyPr/>
          <a:lstStyle/>
          <a:p>
            <a:endParaRPr lang="en-NL"/>
          </a:p>
        </p:txBody>
      </p:sp>
      <p:sp>
        <p:nvSpPr>
          <p:cNvPr id="5" name="Freeform 5"/>
          <p:cNvSpPr/>
          <p:nvPr/>
        </p:nvSpPr>
        <p:spPr>
          <a:xfrm>
            <a:off x="13366040" y="1028700"/>
            <a:ext cx="1612811" cy="560262"/>
          </a:xfrm>
          <a:custGeom>
            <a:avLst/>
            <a:gdLst/>
            <a:ahLst/>
            <a:cxnLst/>
            <a:rect l="l" t="t" r="r" b="b"/>
            <a:pathLst>
              <a:path w="1612811" h="560262">
                <a:moveTo>
                  <a:pt x="0" y="0"/>
                </a:moveTo>
                <a:lnTo>
                  <a:pt x="1612811" y="0"/>
                </a:lnTo>
                <a:lnTo>
                  <a:pt x="1612811" y="560262"/>
                </a:lnTo>
                <a:lnTo>
                  <a:pt x="0" y="560262"/>
                </a:lnTo>
                <a:lnTo>
                  <a:pt x="0" y="0"/>
                </a:lnTo>
                <a:close/>
              </a:path>
            </a:pathLst>
          </a:custGeom>
          <a:blipFill>
            <a:blip r:embed="rId4"/>
            <a:stretch>
              <a:fillRect/>
            </a:stretch>
          </a:blipFill>
        </p:spPr>
        <p:txBody>
          <a:bodyPr/>
          <a:lstStyle/>
          <a:p>
            <a:endParaRPr lang="en-NL"/>
          </a:p>
        </p:txBody>
      </p:sp>
      <p:sp>
        <p:nvSpPr>
          <p:cNvPr id="6" name="AutoShape 6"/>
          <p:cNvSpPr/>
          <p:nvPr/>
        </p:nvSpPr>
        <p:spPr>
          <a:xfrm flipH="1" flipV="1">
            <a:off x="15236030" y="806946"/>
            <a:ext cx="19048" cy="1003771"/>
          </a:xfrm>
          <a:prstGeom prst="line">
            <a:avLst/>
          </a:prstGeom>
          <a:ln w="38100" cap="flat">
            <a:solidFill>
              <a:srgbClr val="000000"/>
            </a:solidFill>
            <a:prstDash val="solid"/>
            <a:headEnd type="none" w="sm" len="sm"/>
            <a:tailEnd type="none" w="sm" len="sm"/>
          </a:ln>
        </p:spPr>
        <p:txBody>
          <a:bodyPr/>
          <a:lstStyle/>
          <a:p>
            <a:endParaRPr lang="en-NL"/>
          </a:p>
        </p:txBody>
      </p:sp>
      <p:sp>
        <p:nvSpPr>
          <p:cNvPr id="7" name="TextBox 7"/>
          <p:cNvSpPr txBox="1"/>
          <p:nvPr/>
        </p:nvSpPr>
        <p:spPr>
          <a:xfrm>
            <a:off x="590934" y="2692440"/>
            <a:ext cx="15950208" cy="1504950"/>
          </a:xfrm>
          <a:prstGeom prst="rect">
            <a:avLst/>
          </a:prstGeom>
        </p:spPr>
        <p:txBody>
          <a:bodyPr lIns="0" tIns="0" rIns="0" bIns="0" rtlCol="0" anchor="t">
            <a:spAutoFit/>
          </a:bodyPr>
          <a:lstStyle/>
          <a:p>
            <a:pPr marL="647700" lvl="1" indent="-323850" algn="l">
              <a:lnSpc>
                <a:spcPts val="3900"/>
              </a:lnSpc>
              <a:buFont typeface="Arial"/>
              <a:buChar char="•"/>
            </a:pPr>
            <a:r>
              <a:rPr lang="en-US" sz="3000" spc="-60">
                <a:solidFill>
                  <a:srgbClr val="000000"/>
                </a:solidFill>
                <a:latin typeface="Poppins"/>
                <a:ea typeface="Poppins"/>
                <a:cs typeface="Poppins"/>
                <a:sym typeface="Poppins"/>
              </a:rPr>
              <a:t>Layered identity →  multiple forms of exclusion</a:t>
            </a:r>
          </a:p>
          <a:p>
            <a:pPr marL="647700" lvl="1" indent="-323850" algn="l">
              <a:lnSpc>
                <a:spcPts val="3900"/>
              </a:lnSpc>
              <a:buFont typeface="Arial"/>
              <a:buChar char="•"/>
            </a:pPr>
            <a:r>
              <a:rPr lang="en-US" sz="3000" spc="-60">
                <a:solidFill>
                  <a:srgbClr val="000000"/>
                </a:solidFill>
                <a:latin typeface="Poppins"/>
                <a:ea typeface="Poppins"/>
                <a:cs typeface="Poppins"/>
                <a:sym typeface="Poppins"/>
              </a:rPr>
              <a:t>Specific combination of identity markers →  specific experience of exclusion</a:t>
            </a:r>
          </a:p>
          <a:p>
            <a:pPr marL="647700" lvl="1" indent="-323850" algn="l">
              <a:lnSpc>
                <a:spcPts val="3900"/>
              </a:lnSpc>
              <a:buFont typeface="Arial"/>
              <a:buChar char="•"/>
            </a:pPr>
            <a:r>
              <a:rPr lang="en-US" sz="3000" spc="-60">
                <a:solidFill>
                  <a:srgbClr val="000000"/>
                </a:solidFill>
                <a:latin typeface="Poppins"/>
                <a:ea typeface="Poppins"/>
                <a:cs typeface="Poppins"/>
                <a:sym typeface="Poppins"/>
              </a:rPr>
              <a:t>Societal context → individual experience is shaped by structural problems in society</a:t>
            </a:r>
          </a:p>
        </p:txBody>
      </p:sp>
      <p:sp>
        <p:nvSpPr>
          <p:cNvPr id="8" name="Freeform 8"/>
          <p:cNvSpPr/>
          <p:nvPr/>
        </p:nvSpPr>
        <p:spPr>
          <a:xfrm>
            <a:off x="2685447" y="4478989"/>
            <a:ext cx="12917106" cy="5635087"/>
          </a:xfrm>
          <a:custGeom>
            <a:avLst/>
            <a:gdLst/>
            <a:ahLst/>
            <a:cxnLst/>
            <a:rect l="l" t="t" r="r" b="b"/>
            <a:pathLst>
              <a:path w="12917106" h="5635087">
                <a:moveTo>
                  <a:pt x="0" y="0"/>
                </a:moveTo>
                <a:lnTo>
                  <a:pt x="12917106" y="0"/>
                </a:lnTo>
                <a:lnTo>
                  <a:pt x="12917106" y="5635088"/>
                </a:lnTo>
                <a:lnTo>
                  <a:pt x="0" y="5635088"/>
                </a:lnTo>
                <a:lnTo>
                  <a:pt x="0" y="0"/>
                </a:lnTo>
                <a:close/>
              </a:path>
            </a:pathLst>
          </a:custGeom>
          <a:blipFill>
            <a:blip r:embed="rId5"/>
            <a:stretch>
              <a:fillRect/>
            </a:stretch>
          </a:blipFill>
        </p:spPr>
        <p:txBody>
          <a:bodyPr/>
          <a:lstStyle/>
          <a:p>
            <a:endParaRPr lang="en-NL"/>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TotalTime>
  <Words>1467</Words>
  <Application>Microsoft Macintosh PowerPoint</Application>
  <PresentationFormat>Custom</PresentationFormat>
  <Paragraphs>102</Paragraphs>
  <Slides>9</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Poppins</vt:lpstr>
      <vt:lpstr>Aptos</vt:lpstr>
      <vt:lpstr>Poppins Medium</vt:lpstr>
      <vt:lpstr>Poppins Bold</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modules IDEA-NET capacity building</dc:title>
  <cp:lastModifiedBy>Vicky Pinheiro Keulers</cp:lastModifiedBy>
  <cp:revision>1</cp:revision>
  <dcterms:created xsi:type="dcterms:W3CDTF">2006-08-16T00:00:00Z</dcterms:created>
  <dcterms:modified xsi:type="dcterms:W3CDTF">2025-06-11T16:32:35Z</dcterms:modified>
  <dc:identifier>DAGnPWR1eMA</dc:identifier>
</cp:coreProperties>
</file>