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91" r:id="rId2"/>
    <p:sldId id="292" r:id="rId3"/>
    <p:sldId id="293" r:id="rId4"/>
    <p:sldId id="294" r:id="rId5"/>
    <p:sldId id="295" r:id="rId6"/>
    <p:sldId id="296" r:id="rId7"/>
    <p:sldId id="297" r:id="rId8"/>
    <p:sldId id="298" r:id="rId9"/>
    <p:sldId id="299" r:id="rId10"/>
    <p:sldId id="300" r:id="rId11"/>
    <p:sldId id="301" r:id="rId12"/>
  </p:sldIdLst>
  <p:sldSz cx="18288000" cy="10287000"/>
  <p:notesSz cx="6858000" cy="9144000"/>
  <p:embeddedFontLst>
    <p:embeddedFont>
      <p:font typeface="Poppins" pitchFamily="2" charset="77"/>
      <p:regular r:id="rId14"/>
      <p:bold r:id="rId15"/>
      <p:italic r:id="rId16"/>
      <p:boldItalic r:id="rId17"/>
    </p:embeddedFont>
    <p:embeddedFont>
      <p:font typeface="Poppins Bold" pitchFamily="2" charset="77"/>
      <p:regular r:id="rId18"/>
      <p:bold r:id="rId19"/>
    </p:embeddedFont>
    <p:embeddedFont>
      <p:font typeface="Poppins Bold Italics" pitchFamily="2" charset="77"/>
      <p:regular r:id="rId20"/>
      <p:bold r:id="rId21"/>
      <p:italic r:id="rId22"/>
      <p:boldItalic r:id="rId23"/>
    </p:embeddedFont>
    <p:embeddedFont>
      <p:font typeface="Poppins Italics" pitchFamily="2" charset="77"/>
      <p:regular r:id="rId24"/>
      <p:italic r:id="rId25"/>
    </p:embeddedFont>
    <p:embeddedFont>
      <p:font typeface="Poppins Medium" pitchFamily="2" charset="77"/>
      <p:regular r:id="rId26"/>
      <p:italic r:id="rId27"/>
    </p:embeddedFont>
    <p:embeddedFont>
      <p:font typeface="Poppins Ultra-Bold" pitchFamily="2" charset="77"/>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3A55D1-B4A7-EC49-9986-7497A41959B6}" v="4" dt="2025-06-11T16:27:35.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3" autoAdjust="0"/>
    <p:restoredTop sz="94507" autoAdjust="0"/>
  </p:normalViewPr>
  <p:slideViewPr>
    <p:cSldViewPr>
      <p:cViewPr varScale="1">
        <p:scale>
          <a:sx n="67" d="100"/>
          <a:sy n="67" d="100"/>
        </p:scale>
        <p:origin x="79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Pinheiro Keulers" userId="f2beefa3247a8ef4" providerId="LiveId" clId="{B93A55D1-B4A7-EC49-9986-7497A41959B6}"/>
    <pc:docChg chg="undo custSel addSld delSld modSld">
      <pc:chgData name="Vicky Pinheiro Keulers" userId="f2beefa3247a8ef4" providerId="LiveId" clId="{B93A55D1-B4A7-EC49-9986-7497A41959B6}" dt="2025-06-11T16:27:36.802" v="88" actId="2696"/>
      <pc:docMkLst>
        <pc:docMk/>
      </pc:docMkLst>
      <pc:sldChg chg="addSp modSp mod">
        <pc:chgData name="Vicky Pinheiro Keulers" userId="f2beefa3247a8ef4" providerId="LiveId" clId="{B93A55D1-B4A7-EC49-9986-7497A41959B6}" dt="2025-06-11T16:25:17.593" v="86" actId="1076"/>
        <pc:sldMkLst>
          <pc:docMk/>
          <pc:sldMk cId="0" sldId="256"/>
        </pc:sldMkLst>
        <pc:spChg chg="mod">
          <ac:chgData name="Vicky Pinheiro Keulers" userId="f2beefa3247a8ef4" providerId="LiveId" clId="{B93A55D1-B4A7-EC49-9986-7497A41959B6}" dt="2025-06-11T16:24:53.917" v="66" actId="1076"/>
          <ac:spMkLst>
            <pc:docMk/>
            <pc:sldMk cId="0" sldId="256"/>
            <ac:spMk id="6" creationId="{00000000-0000-0000-0000-000000000000}"/>
          </ac:spMkLst>
        </pc:spChg>
        <pc:spChg chg="add mod">
          <ac:chgData name="Vicky Pinheiro Keulers" userId="f2beefa3247a8ef4" providerId="LiveId" clId="{B93A55D1-B4A7-EC49-9986-7497A41959B6}" dt="2025-06-11T16:25:17.593" v="86" actId="1076"/>
          <ac:spMkLst>
            <pc:docMk/>
            <pc:sldMk cId="0" sldId="256"/>
            <ac:spMk id="7" creationId="{5AFDAFE9-2BBF-D783-8DE7-FA6B2362CF4E}"/>
          </ac:spMkLst>
        </pc:spChg>
      </pc:sldChg>
      <pc:sldChg chg="del">
        <pc:chgData name="Vicky Pinheiro Keulers" userId="f2beefa3247a8ef4" providerId="LiveId" clId="{B93A55D1-B4A7-EC49-9986-7497A41959B6}" dt="2025-06-11T16:27:36.802" v="88" actId="2696"/>
        <pc:sldMkLst>
          <pc:docMk/>
          <pc:sldMk cId="0" sldId="276"/>
        </pc:sldMkLst>
      </pc:sldChg>
      <pc:sldChg chg="addSp delSp modSp mod modAnim modNotesTx">
        <pc:chgData name="Vicky Pinheiro Keulers" userId="f2beefa3247a8ef4" providerId="LiveId" clId="{B93A55D1-B4A7-EC49-9986-7497A41959B6}" dt="2025-06-11T16:23:21.098" v="29"/>
        <pc:sldMkLst>
          <pc:docMk/>
          <pc:sldMk cId="0" sldId="277"/>
        </pc:sldMkLst>
        <pc:spChg chg="del mod">
          <ac:chgData name="Vicky Pinheiro Keulers" userId="f2beefa3247a8ef4" providerId="LiveId" clId="{B93A55D1-B4A7-EC49-9986-7497A41959B6}" dt="2025-06-11T16:20:14.773" v="2" actId="478"/>
          <ac:spMkLst>
            <pc:docMk/>
            <pc:sldMk cId="0" sldId="277"/>
            <ac:spMk id="7" creationId="{00000000-0000-0000-0000-000000000000}"/>
          </ac:spMkLst>
        </pc:spChg>
        <pc:picChg chg="del">
          <ac:chgData name="Vicky Pinheiro Keulers" userId="f2beefa3247a8ef4" providerId="LiveId" clId="{B93A55D1-B4A7-EC49-9986-7497A41959B6}" dt="2025-06-11T16:19:50.580" v="0" actId="478"/>
          <ac:picMkLst>
            <pc:docMk/>
            <pc:sldMk cId="0" sldId="277"/>
            <ac:picMk id="6" creationId="{00000000-0000-0000-0000-000000000000}"/>
          </ac:picMkLst>
        </pc:picChg>
        <pc:picChg chg="add mod">
          <ac:chgData name="Vicky Pinheiro Keulers" userId="f2beefa3247a8ef4" providerId="LiveId" clId="{B93A55D1-B4A7-EC49-9986-7497A41959B6}" dt="2025-06-11T16:20:48.236" v="6" actId="1076"/>
          <ac:picMkLst>
            <pc:docMk/>
            <pc:sldMk cId="0" sldId="277"/>
            <ac:picMk id="8" creationId="{BF02CDB2-6DAB-D21D-E978-33E3590D2001}"/>
          </ac:picMkLst>
        </pc:picChg>
      </pc:sldChg>
      <pc:sldChg chg="modSp mod">
        <pc:chgData name="Vicky Pinheiro Keulers" userId="f2beefa3247a8ef4" providerId="LiveId" clId="{B93A55D1-B4A7-EC49-9986-7497A41959B6}" dt="2025-06-11T16:21:24.355" v="14" actId="14100"/>
        <pc:sldMkLst>
          <pc:docMk/>
          <pc:sldMk cId="0" sldId="280"/>
        </pc:sldMkLst>
        <pc:spChg chg="mod">
          <ac:chgData name="Vicky Pinheiro Keulers" userId="f2beefa3247a8ef4" providerId="LiveId" clId="{B93A55D1-B4A7-EC49-9986-7497A41959B6}" dt="2025-06-11T16:21:00.036" v="7" actId="1076"/>
          <ac:spMkLst>
            <pc:docMk/>
            <pc:sldMk cId="0" sldId="280"/>
            <ac:spMk id="2" creationId="{00000000-0000-0000-0000-000000000000}"/>
          </ac:spMkLst>
        </pc:spChg>
        <pc:spChg chg="mod">
          <ac:chgData name="Vicky Pinheiro Keulers" userId="f2beefa3247a8ef4" providerId="LiveId" clId="{B93A55D1-B4A7-EC49-9986-7497A41959B6}" dt="2025-06-11T16:21:15.908" v="10" actId="1076"/>
          <ac:spMkLst>
            <pc:docMk/>
            <pc:sldMk cId="0" sldId="280"/>
            <ac:spMk id="18" creationId="{00000000-0000-0000-0000-000000000000}"/>
          </ac:spMkLst>
        </pc:spChg>
        <pc:spChg chg="mod">
          <ac:chgData name="Vicky Pinheiro Keulers" userId="f2beefa3247a8ef4" providerId="LiveId" clId="{B93A55D1-B4A7-EC49-9986-7497A41959B6}" dt="2025-06-11T16:21:21.591" v="13" actId="1076"/>
          <ac:spMkLst>
            <pc:docMk/>
            <pc:sldMk cId="0" sldId="280"/>
            <ac:spMk id="19" creationId="{00000000-0000-0000-0000-000000000000}"/>
          </ac:spMkLst>
        </pc:spChg>
        <pc:spChg chg="mod">
          <ac:chgData name="Vicky Pinheiro Keulers" userId="f2beefa3247a8ef4" providerId="LiveId" clId="{B93A55D1-B4A7-EC49-9986-7497A41959B6}" dt="2025-06-11T16:21:24.355" v="14" actId="14100"/>
          <ac:spMkLst>
            <pc:docMk/>
            <pc:sldMk cId="0" sldId="280"/>
            <ac:spMk id="23" creationId="{00000000-0000-0000-0000-000000000000}"/>
          </ac:spMkLst>
        </pc:spChg>
        <pc:grpChg chg="mod">
          <ac:chgData name="Vicky Pinheiro Keulers" userId="f2beefa3247a8ef4" providerId="LiveId" clId="{B93A55D1-B4A7-EC49-9986-7497A41959B6}" dt="2025-06-11T16:21:19.269" v="12" actId="1076"/>
          <ac:grpSpMkLst>
            <pc:docMk/>
            <pc:sldMk cId="0" sldId="280"/>
            <ac:grpSpMk id="7" creationId="{00000000-0000-0000-0000-000000000000}"/>
          </ac:grpSpMkLst>
        </pc:grpChg>
      </pc:sldChg>
      <pc:sldChg chg="modSp mod">
        <pc:chgData name="Vicky Pinheiro Keulers" userId="f2beefa3247a8ef4" providerId="LiveId" clId="{B93A55D1-B4A7-EC49-9986-7497A41959B6}" dt="2025-06-11T16:21:53.955" v="15" actId="2165"/>
        <pc:sldMkLst>
          <pc:docMk/>
          <pc:sldMk cId="0" sldId="294"/>
        </pc:sldMkLst>
        <pc:graphicFrameChg chg="modGraphic">
          <ac:chgData name="Vicky Pinheiro Keulers" userId="f2beefa3247a8ef4" providerId="LiveId" clId="{B93A55D1-B4A7-EC49-9986-7497A41959B6}" dt="2025-06-11T16:21:53.955" v="15" actId="2165"/>
          <ac:graphicFrameMkLst>
            <pc:docMk/>
            <pc:sldMk cId="0" sldId="294"/>
            <ac:graphicFrameMk id="15" creationId="{00000000-0000-0000-0000-000000000000}"/>
          </ac:graphicFrameMkLst>
        </pc:graphicFrameChg>
      </pc:sldChg>
      <pc:sldChg chg="addSp delSp modSp mod modAnim modNotesTx">
        <pc:chgData name="Vicky Pinheiro Keulers" userId="f2beefa3247a8ef4" providerId="LiveId" clId="{B93A55D1-B4A7-EC49-9986-7497A41959B6}" dt="2025-06-11T16:22:53.258" v="27" actId="1076"/>
        <pc:sldMkLst>
          <pc:docMk/>
          <pc:sldMk cId="0" sldId="296"/>
        </pc:sldMkLst>
        <pc:picChg chg="del">
          <ac:chgData name="Vicky Pinheiro Keulers" userId="f2beefa3247a8ef4" providerId="LiveId" clId="{B93A55D1-B4A7-EC49-9986-7497A41959B6}" dt="2025-06-11T16:22:36.312" v="21" actId="478"/>
          <ac:picMkLst>
            <pc:docMk/>
            <pc:sldMk cId="0" sldId="296"/>
            <ac:picMk id="7" creationId="{00000000-0000-0000-0000-000000000000}"/>
          </ac:picMkLst>
        </pc:picChg>
        <pc:picChg chg="add mod">
          <ac:chgData name="Vicky Pinheiro Keulers" userId="f2beefa3247a8ef4" providerId="LiveId" clId="{B93A55D1-B4A7-EC49-9986-7497A41959B6}" dt="2025-06-11T16:22:53.258" v="27" actId="1076"/>
          <ac:picMkLst>
            <pc:docMk/>
            <pc:sldMk cId="0" sldId="296"/>
            <ac:picMk id="8" creationId="{06BB501E-9A1E-CEA1-C100-3B443C7B6CFD}"/>
          </ac:picMkLst>
        </pc:picChg>
      </pc:sldChg>
      <pc:sldChg chg="modSp mod">
        <pc:chgData name="Vicky Pinheiro Keulers" userId="f2beefa3247a8ef4" providerId="LiveId" clId="{B93A55D1-B4A7-EC49-9986-7497A41959B6}" dt="2025-06-11T16:23:43.144" v="31" actId="1076"/>
        <pc:sldMkLst>
          <pc:docMk/>
          <pc:sldMk cId="0" sldId="299"/>
        </pc:sldMkLst>
        <pc:spChg chg="mod">
          <ac:chgData name="Vicky Pinheiro Keulers" userId="f2beefa3247a8ef4" providerId="LiveId" clId="{B93A55D1-B4A7-EC49-9986-7497A41959B6}" dt="2025-06-11T16:23:43.144" v="31" actId="1076"/>
          <ac:spMkLst>
            <pc:docMk/>
            <pc:sldMk cId="0" sldId="299"/>
            <ac:spMk id="3" creationId="{00000000-0000-0000-0000-000000000000}"/>
          </ac:spMkLst>
        </pc:spChg>
      </pc:sldChg>
      <pc:sldChg chg="delSp modSp mod">
        <pc:chgData name="Vicky Pinheiro Keulers" userId="f2beefa3247a8ef4" providerId="LiveId" clId="{B93A55D1-B4A7-EC49-9986-7497A41959B6}" dt="2025-06-11T16:23:56.800" v="33" actId="478"/>
        <pc:sldMkLst>
          <pc:docMk/>
          <pc:sldMk cId="0" sldId="302"/>
        </pc:sldMkLst>
        <pc:spChg chg="del mod">
          <ac:chgData name="Vicky Pinheiro Keulers" userId="f2beefa3247a8ef4" providerId="LiveId" clId="{B93A55D1-B4A7-EC49-9986-7497A41959B6}" dt="2025-06-11T16:23:56.800" v="33" actId="478"/>
          <ac:spMkLst>
            <pc:docMk/>
            <pc:sldMk cId="0" sldId="302"/>
            <ac:spMk id="11" creationId="{00000000-0000-0000-0000-000000000000}"/>
          </ac:spMkLst>
        </pc:spChg>
      </pc:sldChg>
      <pc:sldChg chg="add">
        <pc:chgData name="Vicky Pinheiro Keulers" userId="f2beefa3247a8ef4" providerId="LiveId" clId="{B93A55D1-B4A7-EC49-9986-7497A41959B6}" dt="2025-06-11T16:27:35.191" v="87"/>
        <pc:sldMkLst>
          <pc:docMk/>
          <pc:sldMk cId="0" sldId="306"/>
        </pc:sldMkLst>
      </pc:sldChg>
    </pc:docChg>
  </pc:docChgLst>
  <pc:docChgLst>
    <pc:chgData name="Vicky Pinheiro Keulers" userId="f2beefa3247a8ef4" providerId="LiveId" clId="{3ED5AC25-C236-2042-9842-13D57DBDCE86}"/>
    <pc:docChg chg="delSld">
      <pc:chgData name="Vicky Pinheiro Keulers" userId="f2beefa3247a8ef4" providerId="LiveId" clId="{3ED5AC25-C236-2042-9842-13D57DBDCE86}" dt="2025-06-11T16:41:22.206" v="38" actId="2696"/>
      <pc:docMkLst>
        <pc:docMk/>
      </pc:docMkLst>
      <pc:sldChg chg="del">
        <pc:chgData name="Vicky Pinheiro Keulers" userId="f2beefa3247a8ef4" providerId="LiveId" clId="{3ED5AC25-C236-2042-9842-13D57DBDCE86}" dt="2025-06-11T16:41:13.983" v="0" actId="2696"/>
        <pc:sldMkLst>
          <pc:docMk/>
          <pc:sldMk cId="0" sldId="256"/>
        </pc:sldMkLst>
      </pc:sldChg>
      <pc:sldChg chg="del">
        <pc:chgData name="Vicky Pinheiro Keulers" userId="f2beefa3247a8ef4" providerId="LiveId" clId="{3ED5AC25-C236-2042-9842-13D57DBDCE86}" dt="2025-06-11T16:41:13.998" v="1" actId="2696"/>
        <pc:sldMkLst>
          <pc:docMk/>
          <pc:sldMk cId="0" sldId="257"/>
        </pc:sldMkLst>
      </pc:sldChg>
      <pc:sldChg chg="del">
        <pc:chgData name="Vicky Pinheiro Keulers" userId="f2beefa3247a8ef4" providerId="LiveId" clId="{3ED5AC25-C236-2042-9842-13D57DBDCE86}" dt="2025-06-11T16:41:15.555" v="26" actId="2696"/>
        <pc:sldMkLst>
          <pc:docMk/>
          <pc:sldMk cId="0" sldId="258"/>
        </pc:sldMkLst>
      </pc:sldChg>
      <pc:sldChg chg="del">
        <pc:chgData name="Vicky Pinheiro Keulers" userId="f2beefa3247a8ef4" providerId="LiveId" clId="{3ED5AC25-C236-2042-9842-13D57DBDCE86}" dt="2025-06-11T16:41:14.005" v="3" actId="2696"/>
        <pc:sldMkLst>
          <pc:docMk/>
          <pc:sldMk cId="0" sldId="259"/>
        </pc:sldMkLst>
      </pc:sldChg>
      <pc:sldChg chg="del">
        <pc:chgData name="Vicky Pinheiro Keulers" userId="f2beefa3247a8ef4" providerId="LiveId" clId="{3ED5AC25-C236-2042-9842-13D57DBDCE86}" dt="2025-06-11T16:41:14.001" v="2" actId="2696"/>
        <pc:sldMkLst>
          <pc:docMk/>
          <pc:sldMk cId="0" sldId="260"/>
        </pc:sldMkLst>
      </pc:sldChg>
      <pc:sldChg chg="del">
        <pc:chgData name="Vicky Pinheiro Keulers" userId="f2beefa3247a8ef4" providerId="LiveId" clId="{3ED5AC25-C236-2042-9842-13D57DBDCE86}" dt="2025-06-11T16:41:15.363" v="18" actId="2696"/>
        <pc:sldMkLst>
          <pc:docMk/>
          <pc:sldMk cId="0" sldId="261"/>
        </pc:sldMkLst>
      </pc:sldChg>
      <pc:sldChg chg="del">
        <pc:chgData name="Vicky Pinheiro Keulers" userId="f2beefa3247a8ef4" providerId="LiveId" clId="{3ED5AC25-C236-2042-9842-13D57DBDCE86}" dt="2025-06-11T16:41:15.336" v="13" actId="2696"/>
        <pc:sldMkLst>
          <pc:docMk/>
          <pc:sldMk cId="0" sldId="262"/>
        </pc:sldMkLst>
      </pc:sldChg>
      <pc:sldChg chg="del">
        <pc:chgData name="Vicky Pinheiro Keulers" userId="f2beefa3247a8ef4" providerId="LiveId" clId="{3ED5AC25-C236-2042-9842-13D57DBDCE86}" dt="2025-06-11T16:41:15.399" v="24" actId="2696"/>
        <pc:sldMkLst>
          <pc:docMk/>
          <pc:sldMk cId="0" sldId="263"/>
        </pc:sldMkLst>
      </pc:sldChg>
      <pc:sldChg chg="del">
        <pc:chgData name="Vicky Pinheiro Keulers" userId="f2beefa3247a8ef4" providerId="LiveId" clId="{3ED5AC25-C236-2042-9842-13D57DBDCE86}" dt="2025-06-11T16:41:15.617" v="33" actId="2696"/>
        <pc:sldMkLst>
          <pc:docMk/>
          <pc:sldMk cId="0" sldId="264"/>
        </pc:sldMkLst>
      </pc:sldChg>
      <pc:sldChg chg="del">
        <pc:chgData name="Vicky Pinheiro Keulers" userId="f2beefa3247a8ef4" providerId="LiveId" clId="{3ED5AC25-C236-2042-9842-13D57DBDCE86}" dt="2025-06-11T16:41:15.274" v="7" actId="2696"/>
        <pc:sldMkLst>
          <pc:docMk/>
          <pc:sldMk cId="0" sldId="265"/>
        </pc:sldMkLst>
      </pc:sldChg>
      <pc:sldChg chg="del">
        <pc:chgData name="Vicky Pinheiro Keulers" userId="f2beefa3247a8ef4" providerId="LiveId" clId="{3ED5AC25-C236-2042-9842-13D57DBDCE86}" dt="2025-06-11T16:41:15.355" v="16" actId="2696"/>
        <pc:sldMkLst>
          <pc:docMk/>
          <pc:sldMk cId="0" sldId="266"/>
        </pc:sldMkLst>
      </pc:sldChg>
      <pc:sldChg chg="del">
        <pc:chgData name="Vicky Pinheiro Keulers" userId="f2beefa3247a8ef4" providerId="LiveId" clId="{3ED5AC25-C236-2042-9842-13D57DBDCE86}" dt="2025-06-11T16:41:15.262" v="4" actId="2696"/>
        <pc:sldMkLst>
          <pc:docMk/>
          <pc:sldMk cId="0" sldId="267"/>
        </pc:sldMkLst>
      </pc:sldChg>
      <pc:sldChg chg="del">
        <pc:chgData name="Vicky Pinheiro Keulers" userId="f2beefa3247a8ef4" providerId="LiveId" clId="{3ED5AC25-C236-2042-9842-13D57DBDCE86}" dt="2025-06-11T16:41:15.581" v="32" actId="2696"/>
        <pc:sldMkLst>
          <pc:docMk/>
          <pc:sldMk cId="0" sldId="268"/>
        </pc:sldMkLst>
      </pc:sldChg>
      <pc:sldChg chg="del">
        <pc:chgData name="Vicky Pinheiro Keulers" userId="f2beefa3247a8ef4" providerId="LiveId" clId="{3ED5AC25-C236-2042-9842-13D57DBDCE86}" dt="2025-06-11T16:41:15.379" v="22" actId="2696"/>
        <pc:sldMkLst>
          <pc:docMk/>
          <pc:sldMk cId="0" sldId="269"/>
        </pc:sldMkLst>
      </pc:sldChg>
      <pc:sldChg chg="del">
        <pc:chgData name="Vicky Pinheiro Keulers" userId="f2beefa3247a8ef4" providerId="LiveId" clId="{3ED5AC25-C236-2042-9842-13D57DBDCE86}" dt="2025-06-11T16:41:15.348" v="14" actId="2696"/>
        <pc:sldMkLst>
          <pc:docMk/>
          <pc:sldMk cId="0" sldId="270"/>
        </pc:sldMkLst>
      </pc:sldChg>
      <pc:sldChg chg="del">
        <pc:chgData name="Vicky Pinheiro Keulers" userId="f2beefa3247a8ef4" providerId="LiveId" clId="{3ED5AC25-C236-2042-9842-13D57DBDCE86}" dt="2025-06-11T16:41:15.352" v="15" actId="2696"/>
        <pc:sldMkLst>
          <pc:docMk/>
          <pc:sldMk cId="0" sldId="271"/>
        </pc:sldMkLst>
      </pc:sldChg>
      <pc:sldChg chg="del">
        <pc:chgData name="Vicky Pinheiro Keulers" userId="f2beefa3247a8ef4" providerId="LiveId" clId="{3ED5AC25-C236-2042-9842-13D57DBDCE86}" dt="2025-06-11T16:41:15.563" v="28" actId="2696"/>
        <pc:sldMkLst>
          <pc:docMk/>
          <pc:sldMk cId="0" sldId="272"/>
        </pc:sldMkLst>
      </pc:sldChg>
      <pc:sldChg chg="del">
        <pc:chgData name="Vicky Pinheiro Keulers" userId="f2beefa3247a8ef4" providerId="LiveId" clId="{3ED5AC25-C236-2042-9842-13D57DBDCE86}" dt="2025-06-11T16:41:15.570" v="29" actId="2696"/>
        <pc:sldMkLst>
          <pc:docMk/>
          <pc:sldMk cId="0" sldId="273"/>
        </pc:sldMkLst>
      </pc:sldChg>
      <pc:sldChg chg="del">
        <pc:chgData name="Vicky Pinheiro Keulers" userId="f2beefa3247a8ef4" providerId="LiveId" clId="{3ED5AC25-C236-2042-9842-13D57DBDCE86}" dt="2025-06-11T16:41:15.270" v="6" actId="2696"/>
        <pc:sldMkLst>
          <pc:docMk/>
          <pc:sldMk cId="0" sldId="274"/>
        </pc:sldMkLst>
      </pc:sldChg>
      <pc:sldChg chg="del">
        <pc:chgData name="Vicky Pinheiro Keulers" userId="f2beefa3247a8ef4" providerId="LiveId" clId="{3ED5AC25-C236-2042-9842-13D57DBDCE86}" dt="2025-06-11T16:41:15.280" v="8" actId="2696"/>
        <pc:sldMkLst>
          <pc:docMk/>
          <pc:sldMk cId="0" sldId="275"/>
        </pc:sldMkLst>
      </pc:sldChg>
      <pc:sldChg chg="del">
        <pc:chgData name="Vicky Pinheiro Keulers" userId="f2beefa3247a8ef4" providerId="LiveId" clId="{3ED5AC25-C236-2042-9842-13D57DBDCE86}" dt="2025-06-11T16:41:15.560" v="27" actId="2696"/>
        <pc:sldMkLst>
          <pc:docMk/>
          <pc:sldMk cId="0" sldId="277"/>
        </pc:sldMkLst>
      </pc:sldChg>
      <pc:sldChg chg="del">
        <pc:chgData name="Vicky Pinheiro Keulers" userId="f2beefa3247a8ef4" providerId="LiveId" clId="{3ED5AC25-C236-2042-9842-13D57DBDCE86}" dt="2025-06-11T16:41:15.284" v="9" actId="2696"/>
        <pc:sldMkLst>
          <pc:docMk/>
          <pc:sldMk cId="0" sldId="278"/>
        </pc:sldMkLst>
      </pc:sldChg>
      <pc:sldChg chg="del">
        <pc:chgData name="Vicky Pinheiro Keulers" userId="f2beefa3247a8ef4" providerId="LiveId" clId="{3ED5AC25-C236-2042-9842-13D57DBDCE86}" dt="2025-06-11T16:41:15.403" v="25" actId="2696"/>
        <pc:sldMkLst>
          <pc:docMk/>
          <pc:sldMk cId="0" sldId="279"/>
        </pc:sldMkLst>
      </pc:sldChg>
      <pc:sldChg chg="del">
        <pc:chgData name="Vicky Pinheiro Keulers" userId="f2beefa3247a8ef4" providerId="LiveId" clId="{3ED5AC25-C236-2042-9842-13D57DBDCE86}" dt="2025-06-11T16:41:15.659" v="34" actId="2696"/>
        <pc:sldMkLst>
          <pc:docMk/>
          <pc:sldMk cId="0" sldId="280"/>
        </pc:sldMkLst>
      </pc:sldChg>
      <pc:sldChg chg="del">
        <pc:chgData name="Vicky Pinheiro Keulers" userId="f2beefa3247a8ef4" providerId="LiveId" clId="{3ED5AC25-C236-2042-9842-13D57DBDCE86}" dt="2025-06-11T16:41:15.329" v="11" actId="2696"/>
        <pc:sldMkLst>
          <pc:docMk/>
          <pc:sldMk cId="0" sldId="281"/>
        </pc:sldMkLst>
      </pc:sldChg>
      <pc:sldChg chg="del">
        <pc:chgData name="Vicky Pinheiro Keulers" userId="f2beefa3247a8ef4" providerId="LiveId" clId="{3ED5AC25-C236-2042-9842-13D57DBDCE86}" dt="2025-06-11T16:41:15.577" v="31" actId="2696"/>
        <pc:sldMkLst>
          <pc:docMk/>
          <pc:sldMk cId="0" sldId="282"/>
        </pc:sldMkLst>
      </pc:sldChg>
      <pc:sldChg chg="del">
        <pc:chgData name="Vicky Pinheiro Keulers" userId="f2beefa3247a8ef4" providerId="LiveId" clId="{3ED5AC25-C236-2042-9842-13D57DBDCE86}" dt="2025-06-11T16:41:15.366" v="19" actId="2696"/>
        <pc:sldMkLst>
          <pc:docMk/>
          <pc:sldMk cId="0" sldId="283"/>
        </pc:sldMkLst>
      </pc:sldChg>
      <pc:sldChg chg="del">
        <pc:chgData name="Vicky Pinheiro Keulers" userId="f2beefa3247a8ef4" providerId="LiveId" clId="{3ED5AC25-C236-2042-9842-13D57DBDCE86}" dt="2025-06-11T16:41:15.358" v="17" actId="2696"/>
        <pc:sldMkLst>
          <pc:docMk/>
          <pc:sldMk cId="0" sldId="284"/>
        </pc:sldMkLst>
      </pc:sldChg>
      <pc:sldChg chg="del">
        <pc:chgData name="Vicky Pinheiro Keulers" userId="f2beefa3247a8ef4" providerId="LiveId" clId="{3ED5AC25-C236-2042-9842-13D57DBDCE86}" dt="2025-06-11T16:41:15.573" v="30" actId="2696"/>
        <pc:sldMkLst>
          <pc:docMk/>
          <pc:sldMk cId="0" sldId="285"/>
        </pc:sldMkLst>
      </pc:sldChg>
      <pc:sldChg chg="del">
        <pc:chgData name="Vicky Pinheiro Keulers" userId="f2beefa3247a8ef4" providerId="LiveId" clId="{3ED5AC25-C236-2042-9842-13D57DBDCE86}" dt="2025-06-11T16:41:15.333" v="12" actId="2696"/>
        <pc:sldMkLst>
          <pc:docMk/>
          <pc:sldMk cId="0" sldId="286"/>
        </pc:sldMkLst>
      </pc:sldChg>
      <pc:sldChg chg="del">
        <pc:chgData name="Vicky Pinheiro Keulers" userId="f2beefa3247a8ef4" providerId="LiveId" clId="{3ED5AC25-C236-2042-9842-13D57DBDCE86}" dt="2025-06-11T16:41:15.397" v="23" actId="2696"/>
        <pc:sldMkLst>
          <pc:docMk/>
          <pc:sldMk cId="0" sldId="287"/>
        </pc:sldMkLst>
      </pc:sldChg>
      <pc:sldChg chg="del">
        <pc:chgData name="Vicky Pinheiro Keulers" userId="f2beefa3247a8ef4" providerId="LiveId" clId="{3ED5AC25-C236-2042-9842-13D57DBDCE86}" dt="2025-06-11T16:41:15.370" v="20" actId="2696"/>
        <pc:sldMkLst>
          <pc:docMk/>
          <pc:sldMk cId="0" sldId="288"/>
        </pc:sldMkLst>
      </pc:sldChg>
      <pc:sldChg chg="del">
        <pc:chgData name="Vicky Pinheiro Keulers" userId="f2beefa3247a8ef4" providerId="LiveId" clId="{3ED5AC25-C236-2042-9842-13D57DBDCE86}" dt="2025-06-11T16:41:15.266" v="5" actId="2696"/>
        <pc:sldMkLst>
          <pc:docMk/>
          <pc:sldMk cId="0" sldId="289"/>
        </pc:sldMkLst>
      </pc:sldChg>
      <pc:sldChg chg="del">
        <pc:chgData name="Vicky Pinheiro Keulers" userId="f2beefa3247a8ef4" providerId="LiveId" clId="{3ED5AC25-C236-2042-9842-13D57DBDCE86}" dt="2025-06-11T16:41:15.375" v="21" actId="2696"/>
        <pc:sldMkLst>
          <pc:docMk/>
          <pc:sldMk cId="0" sldId="290"/>
        </pc:sldMkLst>
      </pc:sldChg>
      <pc:sldChg chg="del">
        <pc:chgData name="Vicky Pinheiro Keulers" userId="f2beefa3247a8ef4" providerId="LiveId" clId="{3ED5AC25-C236-2042-9842-13D57DBDCE86}" dt="2025-06-11T16:41:22.143" v="35" actId="2696"/>
        <pc:sldMkLst>
          <pc:docMk/>
          <pc:sldMk cId="0" sldId="302"/>
        </pc:sldMkLst>
      </pc:sldChg>
      <pc:sldChg chg="del">
        <pc:chgData name="Vicky Pinheiro Keulers" userId="f2beefa3247a8ef4" providerId="LiveId" clId="{3ED5AC25-C236-2042-9842-13D57DBDCE86}" dt="2025-06-11T16:41:22.161" v="37" actId="2696"/>
        <pc:sldMkLst>
          <pc:docMk/>
          <pc:sldMk cId="0" sldId="303"/>
        </pc:sldMkLst>
      </pc:sldChg>
      <pc:sldChg chg="del">
        <pc:chgData name="Vicky Pinheiro Keulers" userId="f2beefa3247a8ef4" providerId="LiveId" clId="{3ED5AC25-C236-2042-9842-13D57DBDCE86}" dt="2025-06-11T16:41:22.206" v="38" actId="2696"/>
        <pc:sldMkLst>
          <pc:docMk/>
          <pc:sldMk cId="0" sldId="304"/>
        </pc:sldMkLst>
      </pc:sldChg>
      <pc:sldChg chg="del">
        <pc:chgData name="Vicky Pinheiro Keulers" userId="f2beefa3247a8ef4" providerId="LiveId" clId="{3ED5AC25-C236-2042-9842-13D57DBDCE86}" dt="2025-06-11T16:41:22.146" v="36" actId="2696"/>
        <pc:sldMkLst>
          <pc:docMk/>
          <pc:sldMk cId="0" sldId="305"/>
        </pc:sldMkLst>
      </pc:sldChg>
      <pc:sldChg chg="del">
        <pc:chgData name="Vicky Pinheiro Keulers" userId="f2beefa3247a8ef4" providerId="LiveId" clId="{3ED5AC25-C236-2042-9842-13D57DBDCE86}" dt="2025-06-11T16:41:15.325" v="10" actId="2696"/>
        <pc:sldMkLst>
          <pc:docMk/>
          <pc:sldMk cId="0"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From the many different frameworks and literature available, four broad approaches to inclusive pedagogy can be discerned.</a:t>
            </a:r>
          </a:p>
          <a:p>
            <a:endParaRPr lang="en-US"/>
          </a:p>
          <a:p>
            <a:r>
              <a:rPr lang="en-US"/>
              <a:t>Generic approaches: Guided by the principles of fairness and equality (rather than equity), generic approaches apply the same pedagogical approach to all students. It assumes a single standard fits everyone, which often marginalizes students who deviate from the dominant norm. As a result, it tends to individualize underachievement, overlooking systemic barriers and excluding those whose learning needs and identities differ.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 overview of practical resources with links, for if you send the slides to the participants.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Then there are other approaches which focus more on inclusion and/or social justice.</a:t>
            </a:r>
          </a:p>
          <a:p>
            <a:endParaRPr lang="en-US"/>
          </a:p>
          <a:p>
            <a:r>
              <a:rPr lang="en-US"/>
              <a:t>Support approaches: Support approaches provide targeted assistance to students who are seen as not fitting the norm. These are often implemented as extracurricular or supplemental programs (e.g. mentoring, tutoring, or bridging initiatives) that aim to help students cope and succeed within the existing structure rather than transforming that structure.</a:t>
            </a:r>
          </a:p>
          <a:p>
            <a:endParaRPr lang="en-US"/>
          </a:p>
          <a:p>
            <a:r>
              <a:rPr lang="en-US"/>
              <a:t>Other D&amp;I Approaches: Other D&amp;I approaches work to reform the dominant norm to foster a greater sense of belonging. These strategies often involve integrating more diverse perspectives into curricula, integrating more inclusive teaching practices to accommodate different learning styles and backgrounds in class, encouraging and incorporating student feedback, and fostering a sensitivity to diversity and inclusion among students. The aim is to shift the culture and content of education to be more inclusive by design.</a:t>
            </a:r>
          </a:p>
          <a:p>
            <a:endParaRPr lang="en-US"/>
          </a:p>
          <a:p>
            <a:r>
              <a:rPr lang="en-US"/>
              <a:t>Social justice approaches: Social justice approaches are transformative. They aim to challenge and dismantle inequitable structures both within and beyond the classroom. Drawing from frameworks like critical pedagogy, anti-racist education, and decolonial thought, this approach empowers students to critique dominant narratives, co-create knowledge, and develop critical consciousness to pursue systemic change.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Different characteristics of  these approaches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approaches are not mutually exclusive, nor is one ‘better’ than the other: in practice, they often overlap each other based on what is both possible, fitting and desirable in a given context.</a:t>
            </a:r>
          </a:p>
          <a:p>
            <a:endParaRPr lang="en-US"/>
          </a:p>
          <a:p>
            <a:r>
              <a:rPr lang="en-US"/>
              <a:t>These are some examples of existing frameworks and approaches, which you can research later depending on what you are looking for.</a:t>
            </a:r>
          </a:p>
          <a:p>
            <a:endParaRPr lang="en-US"/>
          </a:p>
          <a:p>
            <a:r>
              <a:rPr lang="en-US"/>
              <a:t>Student Retention Theories (Vincent Tinto): Focus on creating conditions—academic, social, and structural—that keep marginalized students engaged and enrolled.</a:t>
            </a:r>
          </a:p>
          <a:p>
            <a:r>
              <a:rPr lang="en-US"/>
              <a:t>Pedagogy of Excellence (Adolfo Bermeo – Academic Achievement Program UCLA): Advocates for high expectations and robust support systems for underrepresented students to thrive.</a:t>
            </a:r>
          </a:p>
          <a:p>
            <a:r>
              <a:rPr lang="en-US"/>
              <a:t>Special Education: Provides tailored instruction and services for students with disabilities or specific learning needs.</a:t>
            </a:r>
          </a:p>
          <a:p>
            <a:endParaRPr lang="en-US"/>
          </a:p>
          <a:p>
            <a:r>
              <a:rPr lang="en-US"/>
              <a:t>Trauma-Informed Pedagogy (Mays Imad, etc.): Recognizes the impact of trauma on learning and promotes supportive, compassionate teaching practices.</a:t>
            </a:r>
          </a:p>
          <a:p>
            <a:r>
              <a:rPr lang="en-US"/>
              <a:t>Universal Design for Learning (UDL) (CAST): Promotes flexible learning environments that accommodate diverse learners by offering multiple means of engagement, representation, and expression.</a:t>
            </a:r>
          </a:p>
          <a:p>
            <a:r>
              <a:rPr lang="en-US"/>
              <a:t>Inclusive Digital Pedagogy (E-inclusion): Focuses on making online and blended learning spaces accessible and inclusive.</a:t>
            </a:r>
          </a:p>
          <a:p>
            <a:r>
              <a:rPr lang="en-US"/>
              <a:t>Inclusive Excellence (Frank Tuitt): Combines academic excellence with diversity and inclusion, asserting that true excellence must include equity</a:t>
            </a:r>
          </a:p>
          <a:p>
            <a:endParaRPr lang="en-US"/>
          </a:p>
          <a:p>
            <a:r>
              <a:rPr lang="en-US"/>
              <a:t>Critical Pedagogy (bell hooks, Paulo Freire, etc.): Encourages students to question power structures, engage in dialogue, and see education as a tool for liberation.</a:t>
            </a:r>
          </a:p>
          <a:p>
            <a:r>
              <a:rPr lang="en-US"/>
              <a:t>Social Justice Education (Lee Anne Bell, Maurianne Adams, etc.): Focuses on developing critical awareness and action to address inequality, both in and outside the classroom.</a:t>
            </a:r>
          </a:p>
          <a:p>
            <a:r>
              <a:rPr lang="en-US"/>
              <a:t>Anti-Racist Pedagogy (Ibram X. Kendi, Bettina Love, etc.): Confronts racism directly by embedding anti-racist principles in curriculum, teaching, and institutional policy.</a:t>
            </a:r>
          </a:p>
          <a:p>
            <a:r>
              <a:rPr lang="en-US"/>
              <a:t>Decoloniality in Education (Sabelo Ndlovu-Gatsheni, Walter Mignolo, Catherine Walsh, etc.): Aims to deconstruct Eurocentric knowledge systems and legitimize Indigenous and marginalized epistemologies.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Option to show support approach examples to illustrate point. Choose your own example or one of our suggestions:</a:t>
            </a:r>
          </a:p>
          <a:p>
            <a:endParaRPr lang="en-US" dirty="0"/>
          </a:p>
          <a:p>
            <a:r>
              <a:rPr lang="en-US" dirty="0"/>
              <a:t>- EUR Pre Academic Program: Example of ‘soft landing’ at Erasmus University https://</a:t>
            </a:r>
            <a:r>
              <a:rPr lang="en-US" dirty="0" err="1"/>
              <a:t>www.eur.nl</a:t>
            </a:r>
            <a:r>
              <a:rPr lang="en-US" dirty="0"/>
              <a:t>/</a:t>
            </a:r>
            <a:r>
              <a:rPr lang="en-US" dirty="0" err="1"/>
              <a:t>en</a:t>
            </a:r>
            <a:r>
              <a:rPr lang="en-US" dirty="0"/>
              <a:t>/education/bachelor-</a:t>
            </a:r>
            <a:r>
              <a:rPr lang="en-US" dirty="0" err="1"/>
              <a:t>programmes</a:t>
            </a:r>
            <a:r>
              <a:rPr lang="en-US" dirty="0"/>
              <a:t>/admission-and-application-bachelor/pre-academic-</a:t>
            </a:r>
            <a:r>
              <a:rPr lang="en-US" dirty="0" err="1"/>
              <a:t>programme</a:t>
            </a:r>
            <a:endParaRPr lang="en-US" dirty="0"/>
          </a:p>
          <a:p>
            <a:endParaRPr lang="en-US" dirty="0"/>
          </a:p>
          <a:p>
            <a:r>
              <a:rPr lang="en-US" dirty="0"/>
              <a:t>- UCLA Centre for Community College Partnerships (CCCP): Example of outreach</a:t>
            </a:r>
          </a:p>
          <a:p>
            <a:r>
              <a:rPr lang="en-US" dirty="0"/>
              <a:t>program to increase transfer rates from historically underrepresented communities from</a:t>
            </a:r>
          </a:p>
          <a:p>
            <a:r>
              <a:rPr lang="en-US" dirty="0"/>
              <a:t>community colleges to UCLA (US) (see slide): https://</a:t>
            </a:r>
            <a:r>
              <a:rPr lang="en-US" dirty="0" err="1"/>
              <a:t>www.youtube.com</a:t>
            </a:r>
            <a:r>
              <a:rPr lang="en-US" dirty="0"/>
              <a:t>/</a:t>
            </a:r>
            <a:r>
              <a:rPr lang="en-US" dirty="0" err="1"/>
              <a:t>watch?v</a:t>
            </a:r>
            <a:r>
              <a:rPr lang="en-US" dirty="0"/>
              <a:t>=sw75gGiS-ro</a:t>
            </a:r>
          </a:p>
          <a:p>
            <a:endParaRPr lang="en-US" dirty="0"/>
          </a:p>
          <a:p>
            <a:r>
              <a:rPr lang="en-US" dirty="0"/>
              <a:t>- UCLA Academic Advancement Program (AAP): Example of a ‘soft landing’ and</a:t>
            </a:r>
          </a:p>
          <a:p>
            <a:r>
              <a:rPr lang="en-US" dirty="0"/>
              <a:t>retention program for historically underrepresented communities at UCLA https://</a:t>
            </a:r>
            <a:r>
              <a:rPr lang="en-US" dirty="0" err="1"/>
              <a:t>multinclude.eu</a:t>
            </a:r>
            <a:r>
              <a:rPr lang="en-US" dirty="0"/>
              <a:t>/case/academic-advancement-program-</a:t>
            </a:r>
            <a:r>
              <a:rPr lang="en-US" dirty="0" err="1"/>
              <a:t>aap</a:t>
            </a:r>
            <a:r>
              <a:rPr lang="en-US" dirty="0"/>
              <a:t>-at-</a:t>
            </a:r>
            <a:r>
              <a:rPr lang="en-US" dirty="0" err="1"/>
              <a:t>ucla</a:t>
            </a:r>
            <a:r>
              <a:rPr lang="en-US" dirty="0"/>
              <a:t>/</a:t>
            </a:r>
          </a:p>
          <a:p>
            <a:endParaRPr lang="en-US" dirty="0"/>
          </a:p>
          <a:p>
            <a:r>
              <a:rPr lang="en-US" dirty="0"/>
              <a:t>Note: all of these good practices are part of a broader, integrated approach to that are contextual to these universities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Whereas the example on the previous slide is a institutionally-led support approach, there are also support approaches which are student-led, such as these community programs at UCLA. The institution only facilitates the space and other necessities (via the UCLA Community Programs Office), but the community support programs are led by students.</a:t>
            </a:r>
          </a:p>
          <a:p>
            <a:endParaRPr lang="en-US"/>
          </a:p>
          <a:p>
            <a:r>
              <a:rPr lang="en-US"/>
              <a:t>https://cpo.ucla.edu/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Just reiterating that with the previous examples, we were looking at support approaches. However, there are also things you can implement in your classroom that also relate to the Other D&amp;I approaches and/or Social Justice approaches. This is what the next exercise is about.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Instructions for the facilitator:</a:t>
            </a:r>
          </a:p>
          <a:p>
            <a:endParaRPr lang="en-US"/>
          </a:p>
          <a:p>
            <a:r>
              <a:rPr lang="en-US"/>
              <a:t>1. In advance, prepare for the session by printing and cutting the teaching practice cards in the appendix. Fold the cards closed and put them in a hat or box.</a:t>
            </a:r>
          </a:p>
          <a:p>
            <a:r>
              <a:rPr lang="en-US"/>
              <a:t>2. Introduce the different approaches to inclusive teaching practices using the information, slides and other resources of this module.</a:t>
            </a:r>
          </a:p>
          <a:p>
            <a:r>
              <a:rPr lang="en-US"/>
              <a:t>3. Afterwards, introduce the activity. Have each participant draw one of the folded inclusive teaching practice cards from the hat/box. Then, ask them to form groups of 2-3 people.</a:t>
            </a:r>
          </a:p>
          <a:p>
            <a:r>
              <a:rPr lang="en-US"/>
              <a:t>4. Let the groups freely discuss their different practices with each other. Some discussion questions are already on the cards, but there are also some general discussion questions shown on the slide.</a:t>
            </a:r>
          </a:p>
          <a:p>
            <a:r>
              <a:rPr lang="en-US"/>
              <a:t>- After 15-20 minutes, ask the groups to share some of their reflections with the whole group.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 overview of the different inclusive teaching practices that were discussed on the cards. </a:t>
            </a:r>
          </a:p>
          <a:p>
            <a:endParaRPr lang="en-US"/>
          </a:p>
          <a:p>
            <a:r>
              <a:rPr lang="en-US"/>
              <a:t>Invite the group to share any other practices that they know of or already implement in their classroom.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www.advance-he.ac.uk/knowledge-hub/inclusive-curriculum-design-higher-education" TargetMode="External"/><Relationship Id="rId3" Type="http://schemas.openxmlformats.org/officeDocument/2006/relationships/image" Target="../media/image6.png"/><Relationship Id="rId7" Type="http://schemas.openxmlformats.org/officeDocument/2006/relationships/hyperlink" Target="https://www.inclusiveeducationframework.info" TargetMode="External"/><Relationship Id="rId12" Type="http://schemas.openxmlformats.org/officeDocument/2006/relationships/hyperlink" Target="https://www.pravinimusic.com/wp-content/uploads/The-Uprising-Educational-Toolkit.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sheridan.brown.edu/resources/inclusive-teaching" TargetMode="External"/><Relationship Id="rId11" Type="http://schemas.openxmlformats.org/officeDocument/2006/relationships/hyperlink" Target="https://www.learningforjustice.org/sites/default/files/2023-07/LFJ-Critical-Practices-for-Social-Justice-Education-July-2023-07272023.pdf" TargetMode="External"/><Relationship Id="rId5" Type="http://schemas.openxmlformats.org/officeDocument/2006/relationships/hyperlink" Target="https://udlguidelines.cast.org" TargetMode="External"/><Relationship Id="rId10" Type="http://schemas.openxmlformats.org/officeDocument/2006/relationships/hyperlink" Target="https://einclusion.net/project-outputs/handbook-for-inclusive-digital-education/" TargetMode="External"/><Relationship Id="rId4" Type="http://schemas.openxmlformats.org/officeDocument/2006/relationships/image" Target="../media/image5.png"/><Relationship Id="rId9" Type="http://schemas.openxmlformats.org/officeDocument/2006/relationships/hyperlink" Target="https://sites.lsa.umich.edu/equitable-teaching/trauma-informed-pedagog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sw75gGiS-ro?feature=oembed" TargetMode="External"/><Relationship Id="rId6" Type="http://schemas.openxmlformats.org/officeDocument/2006/relationships/image" Target="../media/image14.jpeg"/><Relationship Id="rId5" Type="http://schemas.openxmlformats.org/officeDocument/2006/relationships/image" Target="../media/image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0312" y="933155"/>
            <a:ext cx="3909677" cy="689712"/>
            <a:chOff x="0" y="0"/>
            <a:chExt cx="5212903" cy="919616"/>
          </a:xfrm>
        </p:grpSpPr>
        <p:sp>
          <p:nvSpPr>
            <p:cNvPr id="3" name="TextBox 3"/>
            <p:cNvSpPr txBox="1"/>
            <p:nvPr/>
          </p:nvSpPr>
          <p:spPr>
            <a:xfrm>
              <a:off x="1435133" y="80952"/>
              <a:ext cx="3777770" cy="695289"/>
            </a:xfrm>
            <a:prstGeom prst="rect">
              <a:avLst/>
            </a:prstGeom>
          </p:spPr>
          <p:txBody>
            <a:bodyPr lIns="0" tIns="0" rIns="0" bIns="0" rtlCol="0" anchor="t">
              <a:spAutoFit/>
            </a:bodyPr>
            <a:lstStyle/>
            <a:p>
              <a:pPr algn="l">
                <a:lnSpc>
                  <a:spcPts val="4201"/>
                </a:lnSpc>
              </a:pPr>
              <a:r>
                <a:rPr lang="en-US" sz="3001" b="1">
                  <a:solidFill>
                    <a:srgbClr val="383536"/>
                  </a:solidFill>
                  <a:latin typeface="Poppins Bold"/>
                  <a:ea typeface="Poppins Bold"/>
                  <a:cs typeface="Poppins Bold"/>
                  <a:sym typeface="Poppins Bold"/>
                </a:rPr>
                <a:t>Module 4</a:t>
              </a:r>
            </a:p>
          </p:txBody>
        </p:sp>
        <p:sp>
          <p:nvSpPr>
            <p:cNvPr id="4" name="Freeform 4"/>
            <p:cNvSpPr/>
            <p:nvPr/>
          </p:nvSpPr>
          <p:spPr>
            <a:xfrm rot="5400000">
              <a:off x="8515" y="-8515"/>
              <a:ext cx="919616" cy="936646"/>
            </a:xfrm>
            <a:custGeom>
              <a:avLst/>
              <a:gdLst/>
              <a:ahLst/>
              <a:cxnLst/>
              <a:rect l="l" t="t" r="r" b="b"/>
              <a:pathLst>
                <a:path w="919616" h="936646">
                  <a:moveTo>
                    <a:pt x="0" y="0"/>
                  </a:moveTo>
                  <a:lnTo>
                    <a:pt x="919616" y="0"/>
                  </a:lnTo>
                  <a:lnTo>
                    <a:pt x="919616" y="936646"/>
                  </a:lnTo>
                  <a:lnTo>
                    <a:pt x="0" y="9366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L"/>
            </a:p>
          </p:txBody>
        </p:sp>
      </p:grpSp>
      <p:sp>
        <p:nvSpPr>
          <p:cNvPr id="5" name="TextBox 5"/>
          <p:cNvSpPr txBox="1"/>
          <p:nvPr/>
        </p:nvSpPr>
        <p:spPr>
          <a:xfrm>
            <a:off x="8264660" y="2346325"/>
            <a:ext cx="8994640" cy="3617215"/>
          </a:xfrm>
          <a:prstGeom prst="rect">
            <a:avLst/>
          </a:prstGeom>
        </p:spPr>
        <p:txBody>
          <a:bodyPr lIns="0" tIns="0" rIns="0" bIns="0" rtlCol="0" anchor="t">
            <a:spAutoFit/>
          </a:bodyPr>
          <a:lstStyle/>
          <a:p>
            <a:pPr marL="0" lvl="0" indent="0" algn="l">
              <a:lnSpc>
                <a:spcPts val="9288"/>
              </a:lnSpc>
              <a:spcBef>
                <a:spcPct val="0"/>
              </a:spcBef>
            </a:pPr>
            <a:r>
              <a:rPr lang="en-US" sz="8600" b="1" spc="-86">
                <a:solidFill>
                  <a:srgbClr val="383536"/>
                </a:solidFill>
                <a:latin typeface="Poppins Bold"/>
                <a:ea typeface="Poppins Bold"/>
                <a:cs typeface="Poppins Bold"/>
                <a:sym typeface="Poppins Bold"/>
              </a:rPr>
              <a:t>Inclusive Curriculum &amp; Pedagogy</a:t>
            </a:r>
          </a:p>
        </p:txBody>
      </p:sp>
      <p:sp>
        <p:nvSpPr>
          <p:cNvPr id="6" name="Freeform 6"/>
          <p:cNvSpPr/>
          <p:nvPr/>
        </p:nvSpPr>
        <p:spPr>
          <a:xfrm>
            <a:off x="8264660" y="6592679"/>
            <a:ext cx="6087719" cy="449904"/>
          </a:xfrm>
          <a:custGeom>
            <a:avLst/>
            <a:gdLst/>
            <a:ahLst/>
            <a:cxnLst/>
            <a:rect l="l" t="t" r="r" b="b"/>
            <a:pathLst>
              <a:path w="6087719" h="449904">
                <a:moveTo>
                  <a:pt x="0" y="0"/>
                </a:moveTo>
                <a:lnTo>
                  <a:pt x="6087719" y="0"/>
                </a:lnTo>
                <a:lnTo>
                  <a:pt x="6087719" y="449904"/>
                </a:lnTo>
                <a:lnTo>
                  <a:pt x="0" y="449904"/>
                </a:lnTo>
                <a:lnTo>
                  <a:pt x="0" y="0"/>
                </a:lnTo>
                <a:close/>
              </a:path>
            </a:pathLst>
          </a:custGeom>
          <a:blipFill>
            <a:blip r:embed="rId4">
              <a:extLst>
                <a:ext uri="{96DAC541-7B7A-43D3-8B79-37D633B846F1}">
                  <asvg:svgBlip xmlns:asvg="http://schemas.microsoft.com/office/drawing/2016/SVG/main" r:embed="rId5"/>
                </a:ext>
              </a:extLst>
            </a:blip>
            <a:stretch>
              <a:fillRect l="-171" t="-308623" r="-7088" b="-1042730"/>
            </a:stretch>
          </a:blipFill>
        </p:spPr>
        <p:txBody>
          <a:bodyPr/>
          <a:lstStyle/>
          <a:p>
            <a:endParaRPr lang="en-NL"/>
          </a:p>
        </p:txBody>
      </p:sp>
      <p:sp>
        <p:nvSpPr>
          <p:cNvPr id="7" name="Freeform 7"/>
          <p:cNvSpPr/>
          <p:nvPr/>
        </p:nvSpPr>
        <p:spPr>
          <a:xfrm>
            <a:off x="5452171" y="8577716"/>
            <a:ext cx="2550179" cy="885888"/>
          </a:xfrm>
          <a:custGeom>
            <a:avLst/>
            <a:gdLst/>
            <a:ahLst/>
            <a:cxnLst/>
            <a:rect l="l" t="t" r="r" b="b"/>
            <a:pathLst>
              <a:path w="2550179" h="885888">
                <a:moveTo>
                  <a:pt x="0" y="0"/>
                </a:moveTo>
                <a:lnTo>
                  <a:pt x="2550180" y="0"/>
                </a:lnTo>
                <a:lnTo>
                  <a:pt x="2550180" y="885888"/>
                </a:lnTo>
                <a:lnTo>
                  <a:pt x="0" y="885888"/>
                </a:lnTo>
                <a:lnTo>
                  <a:pt x="0" y="0"/>
                </a:lnTo>
                <a:close/>
              </a:path>
            </a:pathLst>
          </a:custGeom>
          <a:blipFill>
            <a:blip r:embed="rId6"/>
            <a:stretch>
              <a:fillRect/>
            </a:stretch>
          </a:blipFill>
        </p:spPr>
        <p:txBody>
          <a:bodyPr/>
          <a:lstStyle/>
          <a:p>
            <a:endParaRPr lang="en-NL"/>
          </a:p>
        </p:txBody>
      </p:sp>
      <p:sp>
        <p:nvSpPr>
          <p:cNvPr id="8" name="AutoShape 8"/>
          <p:cNvSpPr/>
          <p:nvPr/>
        </p:nvSpPr>
        <p:spPr>
          <a:xfrm flipV="1">
            <a:off x="8241090" y="8283679"/>
            <a:ext cx="23570" cy="1649917"/>
          </a:xfrm>
          <a:prstGeom prst="line">
            <a:avLst/>
          </a:prstGeom>
          <a:ln w="38100" cap="flat">
            <a:solidFill>
              <a:srgbClr val="000000"/>
            </a:solidFill>
            <a:prstDash val="solid"/>
            <a:headEnd type="none" w="sm" len="sm"/>
            <a:tailEnd type="none" w="sm" len="sm"/>
          </a:ln>
        </p:spPr>
        <p:txBody>
          <a:bodyPr/>
          <a:lstStyle/>
          <a:p>
            <a:endParaRPr lang="en-NL"/>
          </a:p>
        </p:txBody>
      </p:sp>
      <p:sp>
        <p:nvSpPr>
          <p:cNvPr id="9" name="Freeform 9"/>
          <p:cNvSpPr/>
          <p:nvPr/>
        </p:nvSpPr>
        <p:spPr>
          <a:xfrm>
            <a:off x="8502783" y="8369696"/>
            <a:ext cx="3201461" cy="1301928"/>
          </a:xfrm>
          <a:custGeom>
            <a:avLst/>
            <a:gdLst/>
            <a:ahLst/>
            <a:cxnLst/>
            <a:rect l="l" t="t" r="r" b="b"/>
            <a:pathLst>
              <a:path w="3201461" h="1301928">
                <a:moveTo>
                  <a:pt x="0" y="0"/>
                </a:moveTo>
                <a:lnTo>
                  <a:pt x="3201462" y="0"/>
                </a:lnTo>
                <a:lnTo>
                  <a:pt x="3201462" y="1301928"/>
                </a:lnTo>
                <a:lnTo>
                  <a:pt x="0" y="1301928"/>
                </a:lnTo>
                <a:lnTo>
                  <a:pt x="0" y="0"/>
                </a:lnTo>
                <a:close/>
              </a:path>
            </a:pathLst>
          </a:custGeom>
          <a:blipFill>
            <a:blip r:embed="rId7"/>
            <a:stretch>
              <a:fillRect/>
            </a:stretch>
          </a:blipFill>
        </p:spPr>
        <p:txBody>
          <a:bodyPr/>
          <a:lstStyle/>
          <a:p>
            <a:endParaRPr lang="en-NL"/>
          </a:p>
        </p:txBody>
      </p:sp>
      <p:sp>
        <p:nvSpPr>
          <p:cNvPr id="10" name="Freeform 10"/>
          <p:cNvSpPr/>
          <p:nvPr/>
        </p:nvSpPr>
        <p:spPr>
          <a:xfrm>
            <a:off x="1695571" y="2983679"/>
            <a:ext cx="5309419" cy="4114800"/>
          </a:xfrm>
          <a:custGeom>
            <a:avLst/>
            <a:gdLst/>
            <a:ahLst/>
            <a:cxnLst/>
            <a:rect l="l" t="t" r="r" b="b"/>
            <a:pathLst>
              <a:path w="5309419" h="4114800">
                <a:moveTo>
                  <a:pt x="0" y="0"/>
                </a:moveTo>
                <a:lnTo>
                  <a:pt x="5309419" y="0"/>
                </a:lnTo>
                <a:lnTo>
                  <a:pt x="530941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NL"/>
          </a:p>
        </p:txBody>
      </p:sp>
      <p:sp>
        <p:nvSpPr>
          <p:cNvPr id="11" name="TextBox 11"/>
          <p:cNvSpPr txBox="1"/>
          <p:nvPr/>
        </p:nvSpPr>
        <p:spPr>
          <a:xfrm>
            <a:off x="8264660" y="5963785"/>
            <a:ext cx="5895677" cy="542925"/>
          </a:xfrm>
          <a:prstGeom prst="rect">
            <a:avLst/>
          </a:prstGeom>
        </p:spPr>
        <p:txBody>
          <a:bodyPr lIns="0" tIns="0" rIns="0" bIns="0" rtlCol="0" anchor="t">
            <a:spAutoFit/>
          </a:bodyPr>
          <a:lstStyle/>
          <a:p>
            <a:pPr algn="ctr">
              <a:lnSpc>
                <a:spcPts val="4200"/>
              </a:lnSpc>
            </a:pPr>
            <a:r>
              <a:rPr lang="en-US" sz="3000">
                <a:solidFill>
                  <a:srgbClr val="383536"/>
                </a:solidFill>
                <a:latin typeface="Poppins"/>
                <a:ea typeface="Poppins"/>
                <a:cs typeface="Poppins"/>
                <a:sym typeface="Poppins"/>
              </a:rPr>
              <a:t>Inspiration and considerations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467991"/>
          </a:xfrm>
          <a:prstGeom prst="rect">
            <a:avLst/>
          </a:prstGeom>
          <a:solidFill>
            <a:srgbClr val="F0EDE9"/>
          </a:solidFill>
        </p:spPr>
        <p:txBody>
          <a:bodyPr/>
          <a:lstStyle/>
          <a:p>
            <a:endParaRPr lang="en-NL"/>
          </a:p>
        </p:txBody>
      </p:sp>
      <p:sp>
        <p:nvSpPr>
          <p:cNvPr id="3" name="TextBox 3"/>
          <p:cNvSpPr txBox="1"/>
          <p:nvPr/>
        </p:nvSpPr>
        <p:spPr>
          <a:xfrm>
            <a:off x="1028700" y="578358"/>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Inclusive teaching practices</a:t>
            </a:r>
          </a:p>
        </p:txBody>
      </p:sp>
      <p:sp>
        <p:nvSpPr>
          <p:cNvPr id="4" name="Freeform 4"/>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3"/>
            <a:stretch>
              <a:fillRect/>
            </a:stretch>
          </a:blipFill>
        </p:spPr>
        <p:txBody>
          <a:bodyPr/>
          <a:lstStyle/>
          <a:p>
            <a:endParaRPr lang="en-NL"/>
          </a:p>
        </p:txBody>
      </p:sp>
      <p:sp>
        <p:nvSpPr>
          <p:cNvPr id="5" name="AutoShape 5"/>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sp>
        <p:nvSpPr>
          <p:cNvPr id="6" name="TextBox 6"/>
          <p:cNvSpPr txBox="1"/>
          <p:nvPr/>
        </p:nvSpPr>
        <p:spPr>
          <a:xfrm>
            <a:off x="575489" y="2669540"/>
            <a:ext cx="15197344" cy="7617460"/>
          </a:xfrm>
          <a:prstGeom prst="rect">
            <a:avLst/>
          </a:prstGeom>
        </p:spPr>
        <p:txBody>
          <a:bodyPr lIns="0" tIns="0" rIns="0" bIns="0" rtlCol="0" anchor="t">
            <a:spAutoFit/>
          </a:bodyPr>
          <a:lstStyle/>
          <a:p>
            <a:pPr algn="l">
              <a:lnSpc>
                <a:spcPts val="4340"/>
              </a:lnSpc>
            </a:pPr>
            <a:r>
              <a:rPr lang="en-US" sz="3100">
                <a:solidFill>
                  <a:srgbClr val="383536"/>
                </a:solidFill>
                <a:latin typeface="Poppins"/>
                <a:ea typeface="Poppins"/>
                <a:cs typeface="Poppins"/>
                <a:sym typeface="Poppins"/>
              </a:rPr>
              <a:t>A non-exhaustive list:</a:t>
            </a:r>
          </a:p>
          <a:p>
            <a:pPr marL="669293" lvl="1" indent="-334646" algn="l">
              <a:lnSpc>
                <a:spcPts val="4340"/>
              </a:lnSpc>
              <a:buFont typeface="Arial"/>
              <a:buChar char="•"/>
            </a:pPr>
            <a:r>
              <a:rPr lang="en-US" sz="3100">
                <a:solidFill>
                  <a:srgbClr val="383536"/>
                </a:solidFill>
                <a:latin typeface="Poppins"/>
                <a:ea typeface="Poppins"/>
                <a:cs typeface="Poppins"/>
                <a:sym typeface="Poppins"/>
              </a:rPr>
              <a:t>Diverse representation and perspectives in curriculums</a:t>
            </a:r>
          </a:p>
          <a:p>
            <a:pPr marL="669293" lvl="1" indent="-334646" algn="l">
              <a:lnSpc>
                <a:spcPts val="4340"/>
              </a:lnSpc>
              <a:buFont typeface="Arial"/>
              <a:buChar char="•"/>
            </a:pPr>
            <a:r>
              <a:rPr lang="en-US" sz="3100">
                <a:solidFill>
                  <a:srgbClr val="383536"/>
                </a:solidFill>
                <a:latin typeface="Poppins"/>
                <a:ea typeface="Poppins"/>
                <a:cs typeface="Poppins"/>
                <a:sym typeface="Poppins"/>
              </a:rPr>
              <a:t>Allowing, offering and encouraging multiple ways to engage, learn and access content</a:t>
            </a:r>
          </a:p>
          <a:p>
            <a:pPr marL="669293" lvl="1" indent="-334646" algn="l">
              <a:lnSpc>
                <a:spcPts val="4340"/>
              </a:lnSpc>
              <a:buFont typeface="Arial"/>
              <a:buChar char="•"/>
            </a:pPr>
            <a:r>
              <a:rPr lang="en-US" sz="3100">
                <a:solidFill>
                  <a:srgbClr val="383536"/>
                </a:solidFill>
                <a:latin typeface="Poppins"/>
                <a:ea typeface="Poppins"/>
                <a:cs typeface="Poppins"/>
                <a:sym typeface="Poppins"/>
              </a:rPr>
              <a:t>Flexible assessments</a:t>
            </a:r>
          </a:p>
          <a:p>
            <a:pPr marL="669293" lvl="1" indent="-334646" algn="l">
              <a:lnSpc>
                <a:spcPts val="4340"/>
              </a:lnSpc>
              <a:buFont typeface="Arial"/>
              <a:buChar char="•"/>
            </a:pPr>
            <a:r>
              <a:rPr lang="en-US" sz="3100">
                <a:solidFill>
                  <a:srgbClr val="383536"/>
                </a:solidFill>
                <a:latin typeface="Poppins"/>
                <a:ea typeface="Poppins"/>
                <a:cs typeface="Poppins"/>
                <a:sym typeface="Poppins"/>
              </a:rPr>
              <a:t>Content notes / trigger warnings</a:t>
            </a:r>
          </a:p>
          <a:p>
            <a:pPr marL="669293" lvl="1" indent="-334646" algn="l">
              <a:lnSpc>
                <a:spcPts val="4340"/>
              </a:lnSpc>
              <a:buFont typeface="Arial"/>
              <a:buChar char="•"/>
            </a:pPr>
            <a:r>
              <a:rPr lang="en-US" sz="3100">
                <a:solidFill>
                  <a:srgbClr val="383536"/>
                </a:solidFill>
                <a:latin typeface="Poppins"/>
                <a:ea typeface="Poppins"/>
                <a:cs typeface="Poppins"/>
                <a:sym typeface="Poppins"/>
              </a:rPr>
              <a:t>Bias-reducing rubrics</a:t>
            </a:r>
          </a:p>
          <a:p>
            <a:pPr marL="669293" lvl="1" indent="-334646" algn="l">
              <a:lnSpc>
                <a:spcPts val="4340"/>
              </a:lnSpc>
              <a:buFont typeface="Arial"/>
              <a:buChar char="•"/>
            </a:pPr>
            <a:r>
              <a:rPr lang="en-US" sz="3100">
                <a:solidFill>
                  <a:srgbClr val="383536"/>
                </a:solidFill>
                <a:latin typeface="Poppins"/>
                <a:ea typeface="Poppins"/>
                <a:cs typeface="Poppins"/>
                <a:sym typeface="Poppins"/>
              </a:rPr>
              <a:t>Inclusive language</a:t>
            </a:r>
          </a:p>
          <a:p>
            <a:pPr marL="669293" lvl="1" indent="-334646" algn="l">
              <a:lnSpc>
                <a:spcPts val="4340"/>
              </a:lnSpc>
              <a:buFont typeface="Arial"/>
              <a:buChar char="•"/>
            </a:pPr>
            <a:r>
              <a:rPr lang="en-US" sz="3100">
                <a:solidFill>
                  <a:srgbClr val="383536"/>
                </a:solidFill>
                <a:latin typeface="Poppins"/>
                <a:ea typeface="Poppins"/>
                <a:cs typeface="Poppins"/>
                <a:sym typeface="Poppins"/>
              </a:rPr>
              <a:t>Equitable participation strategies</a:t>
            </a:r>
          </a:p>
          <a:p>
            <a:pPr marL="669293" lvl="1" indent="-334646" algn="l">
              <a:lnSpc>
                <a:spcPts val="4340"/>
              </a:lnSpc>
              <a:buFont typeface="Arial"/>
              <a:buChar char="•"/>
            </a:pPr>
            <a:r>
              <a:rPr lang="en-US" sz="3100">
                <a:solidFill>
                  <a:srgbClr val="383536"/>
                </a:solidFill>
                <a:latin typeface="Poppins"/>
                <a:ea typeface="Poppins"/>
                <a:cs typeface="Poppins"/>
                <a:sym typeface="Poppins"/>
              </a:rPr>
              <a:t>Social justice education</a:t>
            </a:r>
          </a:p>
          <a:p>
            <a:pPr marL="669293" lvl="1" indent="-334646" algn="l">
              <a:lnSpc>
                <a:spcPts val="4340"/>
              </a:lnSpc>
              <a:buFont typeface="Arial"/>
              <a:buChar char="•"/>
            </a:pPr>
            <a:r>
              <a:rPr lang="en-US" sz="3100">
                <a:solidFill>
                  <a:srgbClr val="383536"/>
                </a:solidFill>
                <a:latin typeface="Poppins"/>
                <a:ea typeface="Poppins"/>
                <a:cs typeface="Poppins"/>
                <a:sym typeface="Poppins"/>
              </a:rPr>
              <a:t>Involve students in curriculum design</a:t>
            </a:r>
          </a:p>
          <a:p>
            <a:pPr marL="669293" lvl="1" indent="-334646" algn="l">
              <a:lnSpc>
                <a:spcPts val="4340"/>
              </a:lnSpc>
              <a:buFont typeface="Arial"/>
              <a:buChar char="•"/>
            </a:pPr>
            <a:r>
              <a:rPr lang="en-US" sz="3100">
                <a:solidFill>
                  <a:srgbClr val="383536"/>
                </a:solidFill>
                <a:latin typeface="Poppins"/>
                <a:ea typeface="Poppins"/>
                <a:cs typeface="Poppins"/>
                <a:sym typeface="Poppins"/>
              </a:rPr>
              <a:t>Avoiding and challenging stereotypes</a:t>
            </a:r>
          </a:p>
          <a:p>
            <a:pPr marL="669293" lvl="1" indent="-334646" algn="l">
              <a:lnSpc>
                <a:spcPts val="4340"/>
              </a:lnSpc>
              <a:buFont typeface="Arial"/>
              <a:buChar char="•"/>
            </a:pPr>
            <a:r>
              <a:rPr lang="en-US" sz="3100">
                <a:solidFill>
                  <a:srgbClr val="383536"/>
                </a:solidFill>
                <a:latin typeface="Poppins"/>
                <a:ea typeface="Poppins"/>
                <a:cs typeface="Poppins"/>
                <a:sym typeface="Poppins"/>
              </a:rPr>
              <a:t>Etc. </a:t>
            </a:r>
            <a:r>
              <a:rPr lang="en-US" sz="3100" i="1">
                <a:solidFill>
                  <a:srgbClr val="383536"/>
                </a:solidFill>
                <a:latin typeface="Poppins Italics"/>
                <a:ea typeface="Poppins Italics"/>
                <a:cs typeface="Poppins Italics"/>
                <a:sym typeface="Poppins Italics"/>
              </a:rPr>
              <a:t>Any practices you want to share?</a:t>
            </a:r>
          </a:p>
          <a:p>
            <a:pPr algn="l">
              <a:lnSpc>
                <a:spcPts val="4340"/>
              </a:lnSpc>
            </a:pPr>
            <a:endParaRPr lang="en-US" sz="3100" i="1">
              <a:solidFill>
                <a:srgbClr val="383536"/>
              </a:solidFill>
              <a:latin typeface="Poppins Italics"/>
              <a:ea typeface="Poppins Italics"/>
              <a:cs typeface="Poppins Italics"/>
              <a:sym typeface="Poppins Itali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467991"/>
          </a:xfrm>
          <a:prstGeom prst="rect">
            <a:avLst/>
          </a:prstGeom>
          <a:solidFill>
            <a:srgbClr val="F0EDE9"/>
          </a:solidFill>
        </p:spPr>
        <p:txBody>
          <a:bodyPr/>
          <a:lstStyle/>
          <a:p>
            <a:endParaRPr lang="en-NL"/>
          </a:p>
        </p:txBody>
      </p:sp>
      <p:sp>
        <p:nvSpPr>
          <p:cNvPr id="3" name="TextBox 3"/>
          <p:cNvSpPr txBox="1"/>
          <p:nvPr/>
        </p:nvSpPr>
        <p:spPr>
          <a:xfrm>
            <a:off x="1028700" y="578358"/>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Practical resources</a:t>
            </a:r>
          </a:p>
        </p:txBody>
      </p:sp>
      <p:sp>
        <p:nvSpPr>
          <p:cNvPr id="4" name="Freeform 4"/>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3"/>
            <a:stretch>
              <a:fillRect/>
            </a:stretch>
          </a:blipFill>
        </p:spPr>
        <p:txBody>
          <a:bodyPr/>
          <a:lstStyle/>
          <a:p>
            <a:endParaRPr lang="en-NL"/>
          </a:p>
        </p:txBody>
      </p:sp>
      <p:sp>
        <p:nvSpPr>
          <p:cNvPr id="5" name="Freeform 5"/>
          <p:cNvSpPr/>
          <p:nvPr/>
        </p:nvSpPr>
        <p:spPr>
          <a:xfrm>
            <a:off x="13366040" y="1028700"/>
            <a:ext cx="1612811" cy="560262"/>
          </a:xfrm>
          <a:custGeom>
            <a:avLst/>
            <a:gdLst/>
            <a:ahLst/>
            <a:cxnLst/>
            <a:rect l="l" t="t" r="r" b="b"/>
            <a:pathLst>
              <a:path w="1612811" h="560262">
                <a:moveTo>
                  <a:pt x="0" y="0"/>
                </a:moveTo>
                <a:lnTo>
                  <a:pt x="1612811" y="0"/>
                </a:lnTo>
                <a:lnTo>
                  <a:pt x="1612811" y="560262"/>
                </a:lnTo>
                <a:lnTo>
                  <a:pt x="0" y="560262"/>
                </a:lnTo>
                <a:lnTo>
                  <a:pt x="0" y="0"/>
                </a:lnTo>
                <a:close/>
              </a:path>
            </a:pathLst>
          </a:custGeom>
          <a:blipFill>
            <a:blip r:embed="rId4"/>
            <a:stretch>
              <a:fillRect/>
            </a:stretch>
          </a:blipFill>
        </p:spPr>
        <p:txBody>
          <a:bodyPr/>
          <a:lstStyle/>
          <a:p>
            <a:endParaRPr lang="en-NL"/>
          </a:p>
        </p:txBody>
      </p:sp>
      <p:sp>
        <p:nvSpPr>
          <p:cNvPr id="6" name="AutoShape 6"/>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sp>
        <p:nvSpPr>
          <p:cNvPr id="7" name="TextBox 7"/>
          <p:cNvSpPr txBox="1"/>
          <p:nvPr/>
        </p:nvSpPr>
        <p:spPr>
          <a:xfrm>
            <a:off x="555687" y="3178800"/>
            <a:ext cx="16854384" cy="5876925"/>
          </a:xfrm>
          <a:prstGeom prst="rect">
            <a:avLst/>
          </a:prstGeom>
        </p:spPr>
        <p:txBody>
          <a:bodyPr lIns="0" tIns="0" rIns="0" bIns="0" rtlCol="0" anchor="t">
            <a:spAutoFit/>
          </a:bodyPr>
          <a:lstStyle/>
          <a:p>
            <a:pPr algn="l">
              <a:lnSpc>
                <a:spcPts val="4200"/>
              </a:lnSpc>
            </a:pPr>
            <a:r>
              <a:rPr lang="en-US" sz="3000">
                <a:solidFill>
                  <a:srgbClr val="383536"/>
                </a:solidFill>
                <a:latin typeface="Poppins"/>
                <a:ea typeface="Poppins"/>
                <a:cs typeface="Poppins"/>
                <a:sym typeface="Poppins"/>
              </a:rPr>
              <a:t>A non-exhaustive list:</a:t>
            </a:r>
          </a:p>
          <a:p>
            <a:pPr marL="647700" lvl="1" indent="-323850" algn="l">
              <a:lnSpc>
                <a:spcPts val="4200"/>
              </a:lnSpc>
              <a:buFont typeface="Arial"/>
              <a:buChar char="•"/>
            </a:pPr>
            <a:r>
              <a:rPr lang="en-US" sz="3000" u="sng">
                <a:solidFill>
                  <a:srgbClr val="383536"/>
                </a:solidFill>
                <a:latin typeface="Poppins"/>
                <a:ea typeface="Poppins"/>
                <a:cs typeface="Poppins"/>
                <a:sym typeface="Poppins"/>
                <a:hlinkClick r:id="rId5" tooltip="https://udlguidelines.cast.org"/>
              </a:rPr>
              <a:t>Universal Design for Learning Guidelines</a:t>
            </a:r>
            <a:r>
              <a:rPr lang="en-US" sz="3000">
                <a:solidFill>
                  <a:srgbClr val="383536"/>
                </a:solidFill>
                <a:latin typeface="Poppins"/>
                <a:ea typeface="Poppins"/>
                <a:cs typeface="Poppins"/>
                <a:sym typeface="Poppins"/>
              </a:rPr>
              <a:t> – CAST (US)</a:t>
            </a:r>
          </a:p>
          <a:p>
            <a:pPr marL="647700" lvl="1" indent="-323850" algn="l">
              <a:lnSpc>
                <a:spcPts val="4200"/>
              </a:lnSpc>
              <a:buFont typeface="Arial"/>
              <a:buChar char="•"/>
            </a:pPr>
            <a:r>
              <a:rPr lang="en-US" sz="3000" u="sng">
                <a:solidFill>
                  <a:srgbClr val="383536"/>
                </a:solidFill>
                <a:latin typeface="Poppins"/>
                <a:ea typeface="Poppins"/>
                <a:cs typeface="Poppins"/>
                <a:sym typeface="Poppins"/>
                <a:hlinkClick r:id="rId6" tooltip="https://sheridan.brown.edu/resources/inclusive-teaching"/>
              </a:rPr>
              <a:t>Inclusive Teaching Resources</a:t>
            </a:r>
            <a:r>
              <a:rPr lang="en-US" sz="3000">
                <a:solidFill>
                  <a:srgbClr val="383536"/>
                </a:solidFill>
                <a:latin typeface="Poppins"/>
                <a:ea typeface="Poppins"/>
                <a:cs typeface="Poppins"/>
                <a:sym typeface="Poppins"/>
              </a:rPr>
              <a:t> – Brown University (US)</a:t>
            </a:r>
          </a:p>
          <a:p>
            <a:pPr marL="647700" lvl="1" indent="-323850" algn="l">
              <a:lnSpc>
                <a:spcPts val="4200"/>
              </a:lnSpc>
              <a:buFont typeface="Arial"/>
              <a:buChar char="•"/>
            </a:pPr>
            <a:r>
              <a:rPr lang="en-US" sz="3000" u="sng">
                <a:solidFill>
                  <a:srgbClr val="383536"/>
                </a:solidFill>
                <a:latin typeface="Poppins"/>
                <a:ea typeface="Poppins"/>
                <a:cs typeface="Poppins"/>
                <a:sym typeface="Poppins"/>
                <a:hlinkClick r:id="rId7" tooltip="https://www.inclusiveeducationframework.info"/>
              </a:rPr>
              <a:t>Inclusive Higher Education Framework</a:t>
            </a:r>
            <a:r>
              <a:rPr lang="en-US" sz="3000">
                <a:solidFill>
                  <a:srgbClr val="383536"/>
                </a:solidFill>
                <a:latin typeface="Poppins"/>
                <a:ea typeface="Poppins"/>
                <a:cs typeface="Poppins"/>
                <a:sym typeface="Poppins"/>
              </a:rPr>
              <a:t> (UK)</a:t>
            </a:r>
          </a:p>
          <a:p>
            <a:pPr marL="647700" lvl="1" indent="-323850" algn="l">
              <a:lnSpc>
                <a:spcPts val="4200"/>
              </a:lnSpc>
              <a:buFont typeface="Arial"/>
              <a:buChar char="•"/>
            </a:pPr>
            <a:r>
              <a:rPr lang="en-US" sz="3000" u="sng">
                <a:solidFill>
                  <a:srgbClr val="383536"/>
                </a:solidFill>
                <a:latin typeface="Poppins"/>
                <a:ea typeface="Poppins"/>
                <a:cs typeface="Poppins"/>
                <a:sym typeface="Poppins"/>
                <a:hlinkClick r:id="rId8" tooltip="https://www.advance-he.ac.uk/knowledge-hub/inclusive-curriculum-design-higher-education"/>
              </a:rPr>
              <a:t>Inclusive Curriculum Design Toolkit</a:t>
            </a:r>
            <a:r>
              <a:rPr lang="en-US" sz="3000">
                <a:solidFill>
                  <a:srgbClr val="383536"/>
                </a:solidFill>
                <a:latin typeface="Poppins"/>
                <a:ea typeface="Poppins"/>
                <a:cs typeface="Poppins"/>
                <a:sym typeface="Poppins"/>
              </a:rPr>
              <a:t> – Higher Education Academy of Advance HE (UK)</a:t>
            </a:r>
          </a:p>
          <a:p>
            <a:pPr marL="647700" lvl="1" indent="-323850" algn="l">
              <a:lnSpc>
                <a:spcPts val="4200"/>
              </a:lnSpc>
              <a:buFont typeface="Arial"/>
              <a:buChar char="•"/>
            </a:pPr>
            <a:r>
              <a:rPr lang="en-US" sz="3000" u="sng">
                <a:solidFill>
                  <a:srgbClr val="383536"/>
                </a:solidFill>
                <a:latin typeface="Poppins"/>
                <a:ea typeface="Poppins"/>
                <a:cs typeface="Poppins"/>
                <a:sym typeface="Poppins"/>
                <a:hlinkClick r:id="rId9" tooltip="https://sites.lsa.umich.edu/equitable-teaching/trauma-informed-pedagogy/"/>
              </a:rPr>
              <a:t>Trauma-Informed Pedagogy</a:t>
            </a:r>
            <a:r>
              <a:rPr lang="en-US" sz="3000">
                <a:solidFill>
                  <a:srgbClr val="383536"/>
                </a:solidFill>
                <a:latin typeface="Poppins"/>
                <a:ea typeface="Poppins"/>
                <a:cs typeface="Poppins"/>
                <a:sym typeface="Poppins"/>
              </a:rPr>
              <a:t> – University of Michigan (US)</a:t>
            </a:r>
          </a:p>
          <a:p>
            <a:pPr marL="647700" lvl="1" indent="-323850" algn="l">
              <a:lnSpc>
                <a:spcPts val="4200"/>
              </a:lnSpc>
              <a:buFont typeface="Arial"/>
              <a:buChar char="•"/>
            </a:pPr>
            <a:r>
              <a:rPr lang="en-US" sz="3000" u="sng">
                <a:solidFill>
                  <a:srgbClr val="383536"/>
                </a:solidFill>
                <a:latin typeface="Poppins"/>
                <a:ea typeface="Poppins"/>
                <a:cs typeface="Poppins"/>
                <a:sym typeface="Poppins"/>
                <a:hlinkClick r:id="rId10" tooltip="https://einclusion.net/project-outputs/handbook-for-inclusive-digital-education/"/>
              </a:rPr>
              <a:t>Handbook for Inclusive Digital Education</a:t>
            </a:r>
            <a:r>
              <a:rPr lang="en-US" sz="3000">
                <a:solidFill>
                  <a:srgbClr val="383536"/>
                </a:solidFill>
                <a:latin typeface="Poppins"/>
                <a:ea typeface="Poppins"/>
                <a:cs typeface="Poppins"/>
                <a:sym typeface="Poppins"/>
              </a:rPr>
              <a:t> – E-inclusion (EU)</a:t>
            </a:r>
          </a:p>
          <a:p>
            <a:pPr marL="647700" lvl="1" indent="-323850" algn="l">
              <a:lnSpc>
                <a:spcPts val="4200"/>
              </a:lnSpc>
              <a:buFont typeface="Arial"/>
              <a:buChar char="•"/>
            </a:pPr>
            <a:r>
              <a:rPr lang="en-US" sz="3000" u="sng">
                <a:solidFill>
                  <a:srgbClr val="383536"/>
                </a:solidFill>
                <a:latin typeface="Poppins"/>
                <a:ea typeface="Poppins"/>
                <a:cs typeface="Poppins"/>
                <a:sym typeface="Poppins"/>
                <a:hlinkClick r:id="rId11" tooltip="https://www.learningforjustice.org/sites/default/files/2023-07/LFJ-Critical-Practices-for-Social-Justice-Education-July-2023-07272023.pdf"/>
              </a:rPr>
              <a:t>Critical Practices for Social Justice Education</a:t>
            </a:r>
            <a:r>
              <a:rPr lang="en-US" sz="3000">
                <a:solidFill>
                  <a:srgbClr val="383536"/>
                </a:solidFill>
                <a:latin typeface="Poppins"/>
                <a:ea typeface="Poppins"/>
                <a:cs typeface="Poppins"/>
                <a:sym typeface="Poppins"/>
              </a:rPr>
              <a:t> - Learning for Justice (US)</a:t>
            </a:r>
          </a:p>
          <a:p>
            <a:pPr marL="647700" lvl="1" indent="-323850" algn="l">
              <a:lnSpc>
                <a:spcPts val="4200"/>
              </a:lnSpc>
              <a:buFont typeface="Arial"/>
              <a:buChar char="•"/>
            </a:pPr>
            <a:r>
              <a:rPr lang="en-US" sz="3000" u="sng">
                <a:solidFill>
                  <a:srgbClr val="383536"/>
                </a:solidFill>
                <a:latin typeface="Poppins"/>
                <a:ea typeface="Poppins"/>
                <a:cs typeface="Poppins"/>
                <a:sym typeface="Poppins"/>
                <a:hlinkClick r:id="rId12" tooltip="https://www.pravinimusic.com/wp-content/uploads/The-Uprising-Educational-Toolkit.pdf"/>
              </a:rPr>
              <a:t>The Uprising: Educational Toolkit – A Guide for Educators to Engage Students in Decolonizing the Mind</a:t>
            </a:r>
            <a:r>
              <a:rPr lang="en-US" sz="3000">
                <a:solidFill>
                  <a:srgbClr val="383536"/>
                </a:solidFill>
                <a:latin typeface="Poppins"/>
                <a:ea typeface="Poppins"/>
                <a:cs typeface="Poppins"/>
                <a:sym typeface="Poppins"/>
              </a:rPr>
              <a:t> - Pravini Baboeram (NL)</a:t>
            </a:r>
          </a:p>
          <a:p>
            <a:pPr marL="647700" lvl="1" indent="-323850" algn="l">
              <a:lnSpc>
                <a:spcPts val="4200"/>
              </a:lnSpc>
              <a:buFont typeface="Arial"/>
              <a:buChar char="•"/>
            </a:pPr>
            <a:r>
              <a:rPr lang="en-US" sz="3000">
                <a:solidFill>
                  <a:srgbClr val="383536"/>
                </a:solidFill>
                <a:latin typeface="Poppins"/>
                <a:ea typeface="Poppins"/>
                <a:cs typeface="Poppins"/>
                <a:sym typeface="Poppins"/>
              </a:rPr>
              <a:t>Etc. </a:t>
            </a:r>
            <a:r>
              <a:rPr lang="en-US" sz="3000" i="1">
                <a:solidFill>
                  <a:srgbClr val="383536"/>
                </a:solidFill>
                <a:latin typeface="Poppins Italics"/>
                <a:ea typeface="Poppins Italics"/>
                <a:cs typeface="Poppins Italics"/>
                <a:sym typeface="Poppins Italics"/>
              </a:rPr>
              <a:t>Any resources you want to share?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467991"/>
          </a:xfrm>
          <a:prstGeom prst="rect">
            <a:avLst/>
          </a:prstGeom>
          <a:solidFill>
            <a:srgbClr val="F0EDE9"/>
          </a:solidFill>
        </p:spPr>
        <p:txBody>
          <a:bodyPr/>
          <a:lstStyle/>
          <a:p>
            <a:endParaRPr lang="en-NL"/>
          </a:p>
        </p:txBody>
      </p:sp>
      <p:sp>
        <p:nvSpPr>
          <p:cNvPr id="3" name="TextBox 3"/>
          <p:cNvSpPr txBox="1"/>
          <p:nvPr/>
        </p:nvSpPr>
        <p:spPr>
          <a:xfrm>
            <a:off x="1028700" y="578358"/>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Approaches</a:t>
            </a:r>
          </a:p>
        </p:txBody>
      </p:sp>
      <p:sp>
        <p:nvSpPr>
          <p:cNvPr id="4" name="Freeform 4"/>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3"/>
            <a:stretch>
              <a:fillRect/>
            </a:stretch>
          </a:blipFill>
        </p:spPr>
        <p:txBody>
          <a:bodyPr/>
          <a:lstStyle/>
          <a:p>
            <a:endParaRPr lang="en-NL"/>
          </a:p>
        </p:txBody>
      </p:sp>
      <p:sp>
        <p:nvSpPr>
          <p:cNvPr id="5" name="Freeform 5"/>
          <p:cNvSpPr/>
          <p:nvPr/>
        </p:nvSpPr>
        <p:spPr>
          <a:xfrm>
            <a:off x="13366040" y="1028700"/>
            <a:ext cx="1612811" cy="560262"/>
          </a:xfrm>
          <a:custGeom>
            <a:avLst/>
            <a:gdLst/>
            <a:ahLst/>
            <a:cxnLst/>
            <a:rect l="l" t="t" r="r" b="b"/>
            <a:pathLst>
              <a:path w="1612811" h="560262">
                <a:moveTo>
                  <a:pt x="0" y="0"/>
                </a:moveTo>
                <a:lnTo>
                  <a:pt x="1612811" y="0"/>
                </a:lnTo>
                <a:lnTo>
                  <a:pt x="1612811" y="560262"/>
                </a:lnTo>
                <a:lnTo>
                  <a:pt x="0" y="560262"/>
                </a:lnTo>
                <a:lnTo>
                  <a:pt x="0" y="0"/>
                </a:lnTo>
                <a:close/>
              </a:path>
            </a:pathLst>
          </a:custGeom>
          <a:blipFill>
            <a:blip r:embed="rId4"/>
            <a:stretch>
              <a:fillRect/>
            </a:stretch>
          </a:blipFill>
        </p:spPr>
        <p:txBody>
          <a:bodyPr/>
          <a:lstStyle/>
          <a:p>
            <a:endParaRPr lang="en-NL"/>
          </a:p>
        </p:txBody>
      </p:sp>
      <p:sp>
        <p:nvSpPr>
          <p:cNvPr id="6" name="AutoShape 6"/>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sp>
        <p:nvSpPr>
          <p:cNvPr id="7" name="Freeform 7"/>
          <p:cNvSpPr/>
          <p:nvPr/>
        </p:nvSpPr>
        <p:spPr>
          <a:xfrm>
            <a:off x="1341285" y="3415653"/>
            <a:ext cx="7984246" cy="5419307"/>
          </a:xfrm>
          <a:custGeom>
            <a:avLst/>
            <a:gdLst/>
            <a:ahLst/>
            <a:cxnLst/>
            <a:rect l="l" t="t" r="r" b="b"/>
            <a:pathLst>
              <a:path w="7984246" h="5419307">
                <a:moveTo>
                  <a:pt x="0" y="0"/>
                </a:moveTo>
                <a:lnTo>
                  <a:pt x="7984245" y="0"/>
                </a:lnTo>
                <a:lnTo>
                  <a:pt x="7984245" y="5419307"/>
                </a:lnTo>
                <a:lnTo>
                  <a:pt x="0" y="5419307"/>
                </a:lnTo>
                <a:lnTo>
                  <a:pt x="0" y="0"/>
                </a:lnTo>
                <a:close/>
              </a:path>
            </a:pathLst>
          </a:custGeom>
          <a:blipFill>
            <a:blip r:embed="rId5"/>
            <a:stretch>
              <a:fillRect/>
            </a:stretch>
          </a:blipFill>
        </p:spPr>
        <p:txBody>
          <a:bodyPr/>
          <a:lstStyle/>
          <a:p>
            <a:endParaRPr lang="en-NL"/>
          </a:p>
        </p:txBody>
      </p:sp>
      <p:sp>
        <p:nvSpPr>
          <p:cNvPr id="8" name="TextBox 8"/>
          <p:cNvSpPr txBox="1"/>
          <p:nvPr/>
        </p:nvSpPr>
        <p:spPr>
          <a:xfrm>
            <a:off x="10541644" y="3272778"/>
            <a:ext cx="6125072" cy="901700"/>
          </a:xfrm>
          <a:prstGeom prst="rect">
            <a:avLst/>
          </a:prstGeom>
        </p:spPr>
        <p:txBody>
          <a:bodyPr lIns="0" tIns="0" rIns="0" bIns="0" rtlCol="0" anchor="t">
            <a:spAutoFit/>
          </a:bodyPr>
          <a:lstStyle/>
          <a:p>
            <a:pPr algn="ctr">
              <a:lnSpc>
                <a:spcPts val="7000"/>
              </a:lnSpc>
            </a:pPr>
            <a:r>
              <a:rPr lang="en-US" sz="5000" b="1">
                <a:solidFill>
                  <a:srgbClr val="383536"/>
                </a:solidFill>
                <a:latin typeface="Poppins Ultra-Bold"/>
                <a:ea typeface="Poppins Ultra-Bold"/>
                <a:cs typeface="Poppins Ultra-Bold"/>
                <a:sym typeface="Poppins Ultra-Bold"/>
              </a:rPr>
              <a:t>Generic approach</a:t>
            </a:r>
          </a:p>
        </p:txBody>
      </p:sp>
      <p:sp>
        <p:nvSpPr>
          <p:cNvPr id="9" name="TextBox 9"/>
          <p:cNvSpPr txBox="1"/>
          <p:nvPr/>
        </p:nvSpPr>
        <p:spPr>
          <a:xfrm>
            <a:off x="10505869" y="4484988"/>
            <a:ext cx="6160847" cy="4770120"/>
          </a:xfrm>
          <a:prstGeom prst="rect">
            <a:avLst/>
          </a:prstGeom>
        </p:spPr>
        <p:txBody>
          <a:bodyPr lIns="0" tIns="0" rIns="0" bIns="0" rtlCol="0" anchor="t">
            <a:spAutoFit/>
          </a:bodyPr>
          <a:lstStyle/>
          <a:p>
            <a:pPr marL="582928" lvl="1" indent="-291464" algn="l">
              <a:lnSpc>
                <a:spcPts val="3779"/>
              </a:lnSpc>
              <a:buFont typeface="Arial"/>
              <a:buChar char="•"/>
            </a:pPr>
            <a:r>
              <a:rPr lang="en-US" sz="2699">
                <a:solidFill>
                  <a:srgbClr val="383536"/>
                </a:solidFill>
                <a:latin typeface="Poppins"/>
                <a:ea typeface="Poppins"/>
                <a:cs typeface="Poppins"/>
                <a:sym typeface="Poppins"/>
              </a:rPr>
              <a:t>Same approach for all students (equality rather than equity)</a:t>
            </a:r>
          </a:p>
          <a:p>
            <a:pPr algn="l">
              <a:lnSpc>
                <a:spcPts val="3779"/>
              </a:lnSpc>
            </a:pPr>
            <a:endParaRPr lang="en-US" sz="2699">
              <a:solidFill>
                <a:srgbClr val="383536"/>
              </a:solidFill>
              <a:latin typeface="Poppins"/>
              <a:ea typeface="Poppins"/>
              <a:cs typeface="Poppins"/>
              <a:sym typeface="Poppins"/>
            </a:endParaRPr>
          </a:p>
          <a:p>
            <a:pPr marL="582928" lvl="1" indent="-291464" algn="l">
              <a:lnSpc>
                <a:spcPts val="3779"/>
              </a:lnSpc>
              <a:buFont typeface="Arial"/>
              <a:buChar char="•"/>
            </a:pPr>
            <a:r>
              <a:rPr lang="en-US" sz="2699">
                <a:solidFill>
                  <a:srgbClr val="383536"/>
                </a:solidFill>
                <a:latin typeface="Poppins"/>
                <a:ea typeface="Poppins"/>
                <a:cs typeface="Poppins"/>
                <a:sym typeface="Poppins"/>
              </a:rPr>
              <a:t>Students who do not fit the norm cannot fully participate and realize potential</a:t>
            </a:r>
          </a:p>
          <a:p>
            <a:pPr algn="l">
              <a:lnSpc>
                <a:spcPts val="3779"/>
              </a:lnSpc>
            </a:pPr>
            <a:endParaRPr lang="en-US" sz="2699">
              <a:solidFill>
                <a:srgbClr val="383536"/>
              </a:solidFill>
              <a:latin typeface="Poppins"/>
              <a:ea typeface="Poppins"/>
              <a:cs typeface="Poppins"/>
              <a:sym typeface="Poppins"/>
            </a:endParaRPr>
          </a:p>
          <a:p>
            <a:pPr marL="582928" lvl="1" indent="-291464" algn="l">
              <a:lnSpc>
                <a:spcPts val="3779"/>
              </a:lnSpc>
              <a:buFont typeface="Arial"/>
              <a:buChar char="•"/>
            </a:pPr>
            <a:r>
              <a:rPr lang="en-US" sz="2699">
                <a:solidFill>
                  <a:srgbClr val="383536"/>
                </a:solidFill>
                <a:latin typeface="Poppins"/>
                <a:ea typeface="Poppins"/>
                <a:cs typeface="Poppins"/>
                <a:sym typeface="Poppins"/>
              </a:rPr>
              <a:t>Underachievement is individualized</a:t>
            </a:r>
          </a:p>
          <a:p>
            <a:pPr algn="l">
              <a:lnSpc>
                <a:spcPts val="3779"/>
              </a:lnSpc>
            </a:pPr>
            <a:endParaRPr lang="en-US" sz="2699">
              <a:solidFill>
                <a:srgbClr val="383536"/>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78358"/>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Approaches</a:t>
            </a:r>
          </a:p>
        </p:txBody>
      </p:sp>
      <p:grpSp>
        <p:nvGrpSpPr>
          <p:cNvPr id="3" name="Group 3"/>
          <p:cNvGrpSpPr/>
          <p:nvPr/>
        </p:nvGrpSpPr>
        <p:grpSpPr>
          <a:xfrm>
            <a:off x="0" y="2467991"/>
            <a:ext cx="5680014" cy="7851111"/>
            <a:chOff x="0" y="0"/>
            <a:chExt cx="1495971" cy="2067782"/>
          </a:xfrm>
        </p:grpSpPr>
        <p:sp>
          <p:nvSpPr>
            <p:cNvPr id="4" name="Freeform 4"/>
            <p:cNvSpPr/>
            <p:nvPr/>
          </p:nvSpPr>
          <p:spPr>
            <a:xfrm>
              <a:off x="0" y="0"/>
              <a:ext cx="1495971" cy="2067782"/>
            </a:xfrm>
            <a:custGeom>
              <a:avLst/>
              <a:gdLst/>
              <a:ahLst/>
              <a:cxnLst/>
              <a:rect l="l" t="t" r="r" b="b"/>
              <a:pathLst>
                <a:path w="1495971" h="2067782">
                  <a:moveTo>
                    <a:pt x="0" y="0"/>
                  </a:moveTo>
                  <a:lnTo>
                    <a:pt x="1495971" y="0"/>
                  </a:lnTo>
                  <a:lnTo>
                    <a:pt x="1495971" y="2067782"/>
                  </a:lnTo>
                  <a:lnTo>
                    <a:pt x="0" y="2067782"/>
                  </a:lnTo>
                  <a:close/>
                </a:path>
              </a:pathLst>
            </a:custGeom>
            <a:solidFill>
              <a:srgbClr val="CC2A49">
                <a:alpha val="33725"/>
              </a:srgbClr>
            </a:solidFill>
          </p:spPr>
          <p:txBody>
            <a:bodyPr/>
            <a:lstStyle/>
            <a:p>
              <a:endParaRPr lang="en-NL"/>
            </a:p>
          </p:txBody>
        </p:sp>
        <p:sp>
          <p:nvSpPr>
            <p:cNvPr id="5" name="TextBox 5"/>
            <p:cNvSpPr txBox="1"/>
            <p:nvPr/>
          </p:nvSpPr>
          <p:spPr>
            <a:xfrm>
              <a:off x="0" y="-57150"/>
              <a:ext cx="1495971" cy="2124932"/>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5680014" y="2467991"/>
            <a:ext cx="6257569" cy="7851111"/>
            <a:chOff x="0" y="0"/>
            <a:chExt cx="1648084" cy="2067782"/>
          </a:xfrm>
        </p:grpSpPr>
        <p:sp>
          <p:nvSpPr>
            <p:cNvPr id="7" name="Freeform 7"/>
            <p:cNvSpPr/>
            <p:nvPr/>
          </p:nvSpPr>
          <p:spPr>
            <a:xfrm>
              <a:off x="0" y="0"/>
              <a:ext cx="1648084" cy="2067782"/>
            </a:xfrm>
            <a:custGeom>
              <a:avLst/>
              <a:gdLst/>
              <a:ahLst/>
              <a:cxnLst/>
              <a:rect l="l" t="t" r="r" b="b"/>
              <a:pathLst>
                <a:path w="1648084" h="2067782">
                  <a:moveTo>
                    <a:pt x="0" y="0"/>
                  </a:moveTo>
                  <a:lnTo>
                    <a:pt x="1648084" y="0"/>
                  </a:lnTo>
                  <a:lnTo>
                    <a:pt x="1648084" y="2067782"/>
                  </a:lnTo>
                  <a:lnTo>
                    <a:pt x="0" y="2067782"/>
                  </a:lnTo>
                  <a:close/>
                </a:path>
              </a:pathLst>
            </a:custGeom>
            <a:solidFill>
              <a:srgbClr val="F36F38">
                <a:alpha val="52941"/>
              </a:srgbClr>
            </a:solidFill>
          </p:spPr>
          <p:txBody>
            <a:bodyPr/>
            <a:lstStyle/>
            <a:p>
              <a:endParaRPr lang="en-NL"/>
            </a:p>
          </p:txBody>
        </p:sp>
        <p:sp>
          <p:nvSpPr>
            <p:cNvPr id="8" name="TextBox 8"/>
            <p:cNvSpPr txBox="1"/>
            <p:nvPr/>
          </p:nvSpPr>
          <p:spPr>
            <a:xfrm>
              <a:off x="0" y="-57150"/>
              <a:ext cx="1648084" cy="2124932"/>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11937583" y="2467991"/>
            <a:ext cx="6350417" cy="7851111"/>
            <a:chOff x="0" y="0"/>
            <a:chExt cx="1672538" cy="2067782"/>
          </a:xfrm>
        </p:grpSpPr>
        <p:sp>
          <p:nvSpPr>
            <p:cNvPr id="10" name="Freeform 10"/>
            <p:cNvSpPr/>
            <p:nvPr/>
          </p:nvSpPr>
          <p:spPr>
            <a:xfrm>
              <a:off x="0" y="0"/>
              <a:ext cx="1672538" cy="2067782"/>
            </a:xfrm>
            <a:custGeom>
              <a:avLst/>
              <a:gdLst/>
              <a:ahLst/>
              <a:cxnLst/>
              <a:rect l="l" t="t" r="r" b="b"/>
              <a:pathLst>
                <a:path w="1672538" h="2067782">
                  <a:moveTo>
                    <a:pt x="0" y="0"/>
                  </a:moveTo>
                  <a:lnTo>
                    <a:pt x="1672538" y="0"/>
                  </a:lnTo>
                  <a:lnTo>
                    <a:pt x="1672538" y="2067782"/>
                  </a:lnTo>
                  <a:lnTo>
                    <a:pt x="0" y="2067782"/>
                  </a:lnTo>
                  <a:close/>
                </a:path>
              </a:pathLst>
            </a:custGeom>
            <a:solidFill>
              <a:srgbClr val="F69635">
                <a:alpha val="62745"/>
              </a:srgbClr>
            </a:solidFill>
          </p:spPr>
          <p:txBody>
            <a:bodyPr/>
            <a:lstStyle/>
            <a:p>
              <a:endParaRPr lang="en-NL"/>
            </a:p>
          </p:txBody>
        </p:sp>
        <p:sp>
          <p:nvSpPr>
            <p:cNvPr id="11" name="TextBox 11"/>
            <p:cNvSpPr txBox="1"/>
            <p:nvPr/>
          </p:nvSpPr>
          <p:spPr>
            <a:xfrm>
              <a:off x="0" y="-57150"/>
              <a:ext cx="1672538" cy="2124932"/>
            </a:xfrm>
            <a:prstGeom prst="rect">
              <a:avLst/>
            </a:prstGeom>
          </p:spPr>
          <p:txBody>
            <a:bodyPr lIns="50800" tIns="50800" rIns="50800" bIns="50800" rtlCol="0" anchor="ctr"/>
            <a:lstStyle/>
            <a:p>
              <a:pPr algn="ctr">
                <a:lnSpc>
                  <a:spcPts val="2520"/>
                </a:lnSpc>
              </a:pPr>
              <a:endParaRPr/>
            </a:p>
          </p:txBody>
        </p:sp>
      </p:grpSp>
      <p:sp>
        <p:nvSpPr>
          <p:cNvPr id="12" name="AutoShape 12"/>
          <p:cNvSpPr/>
          <p:nvPr/>
        </p:nvSpPr>
        <p:spPr>
          <a:xfrm>
            <a:off x="0" y="4533918"/>
            <a:ext cx="18288000" cy="0"/>
          </a:xfrm>
          <a:prstGeom prst="line">
            <a:avLst/>
          </a:prstGeom>
          <a:ln w="38100" cap="flat">
            <a:solidFill>
              <a:srgbClr val="000000">
                <a:alpha val="52941"/>
              </a:srgbClr>
            </a:solidFill>
            <a:prstDash val="sysDot"/>
            <a:headEnd type="none" w="sm" len="sm"/>
            <a:tailEnd type="triangle" w="lg" len="med"/>
          </a:ln>
        </p:spPr>
        <p:txBody>
          <a:bodyPr/>
          <a:lstStyle/>
          <a:p>
            <a:endParaRPr lang="en-NL"/>
          </a:p>
        </p:txBody>
      </p:sp>
      <p:sp>
        <p:nvSpPr>
          <p:cNvPr id="13" name="Freeform 13"/>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3"/>
            <a:stretch>
              <a:fillRect/>
            </a:stretch>
          </a:blipFill>
        </p:spPr>
        <p:txBody>
          <a:bodyPr/>
          <a:lstStyle/>
          <a:p>
            <a:endParaRPr lang="en-NL"/>
          </a:p>
        </p:txBody>
      </p:sp>
      <p:sp>
        <p:nvSpPr>
          <p:cNvPr id="14" name="Freeform 14"/>
          <p:cNvSpPr/>
          <p:nvPr/>
        </p:nvSpPr>
        <p:spPr>
          <a:xfrm>
            <a:off x="13366040" y="1028700"/>
            <a:ext cx="1612811" cy="560262"/>
          </a:xfrm>
          <a:custGeom>
            <a:avLst/>
            <a:gdLst/>
            <a:ahLst/>
            <a:cxnLst/>
            <a:rect l="l" t="t" r="r" b="b"/>
            <a:pathLst>
              <a:path w="1612811" h="560262">
                <a:moveTo>
                  <a:pt x="0" y="0"/>
                </a:moveTo>
                <a:lnTo>
                  <a:pt x="1612811" y="0"/>
                </a:lnTo>
                <a:lnTo>
                  <a:pt x="1612811" y="560262"/>
                </a:lnTo>
                <a:lnTo>
                  <a:pt x="0" y="560262"/>
                </a:lnTo>
                <a:lnTo>
                  <a:pt x="0" y="0"/>
                </a:lnTo>
                <a:close/>
              </a:path>
            </a:pathLst>
          </a:custGeom>
          <a:blipFill>
            <a:blip r:embed="rId4"/>
            <a:stretch>
              <a:fillRect/>
            </a:stretch>
          </a:blipFill>
        </p:spPr>
        <p:txBody>
          <a:bodyPr/>
          <a:lstStyle/>
          <a:p>
            <a:endParaRPr lang="en-NL"/>
          </a:p>
        </p:txBody>
      </p:sp>
      <p:sp>
        <p:nvSpPr>
          <p:cNvPr id="15" name="AutoShape 15"/>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sp>
        <p:nvSpPr>
          <p:cNvPr id="16" name="Freeform 16"/>
          <p:cNvSpPr/>
          <p:nvPr/>
        </p:nvSpPr>
        <p:spPr>
          <a:xfrm>
            <a:off x="12023308" y="5488778"/>
            <a:ext cx="6411203" cy="3895983"/>
          </a:xfrm>
          <a:custGeom>
            <a:avLst/>
            <a:gdLst/>
            <a:ahLst/>
            <a:cxnLst/>
            <a:rect l="l" t="t" r="r" b="b"/>
            <a:pathLst>
              <a:path w="6411203" h="3895983">
                <a:moveTo>
                  <a:pt x="0" y="0"/>
                </a:moveTo>
                <a:lnTo>
                  <a:pt x="6411203" y="0"/>
                </a:lnTo>
                <a:lnTo>
                  <a:pt x="6411203" y="3895983"/>
                </a:lnTo>
                <a:lnTo>
                  <a:pt x="0" y="3895983"/>
                </a:lnTo>
                <a:lnTo>
                  <a:pt x="0" y="0"/>
                </a:lnTo>
                <a:close/>
              </a:path>
            </a:pathLst>
          </a:custGeom>
          <a:blipFill>
            <a:blip r:embed="rId5"/>
            <a:stretch>
              <a:fillRect t="-2884" b="-9015"/>
            </a:stretch>
          </a:blipFill>
        </p:spPr>
        <p:txBody>
          <a:bodyPr/>
          <a:lstStyle/>
          <a:p>
            <a:endParaRPr lang="en-NL"/>
          </a:p>
        </p:txBody>
      </p:sp>
      <p:sp>
        <p:nvSpPr>
          <p:cNvPr id="17" name="Freeform 17"/>
          <p:cNvSpPr/>
          <p:nvPr/>
        </p:nvSpPr>
        <p:spPr>
          <a:xfrm>
            <a:off x="0" y="5547543"/>
            <a:ext cx="5593436" cy="3796545"/>
          </a:xfrm>
          <a:custGeom>
            <a:avLst/>
            <a:gdLst/>
            <a:ahLst/>
            <a:cxnLst/>
            <a:rect l="l" t="t" r="r" b="b"/>
            <a:pathLst>
              <a:path w="5593436" h="3796545">
                <a:moveTo>
                  <a:pt x="0" y="0"/>
                </a:moveTo>
                <a:lnTo>
                  <a:pt x="5593436" y="0"/>
                </a:lnTo>
                <a:lnTo>
                  <a:pt x="5593436" y="3796545"/>
                </a:lnTo>
                <a:lnTo>
                  <a:pt x="0" y="3796545"/>
                </a:lnTo>
                <a:lnTo>
                  <a:pt x="0" y="0"/>
                </a:lnTo>
                <a:close/>
              </a:path>
            </a:pathLst>
          </a:custGeom>
          <a:blipFill>
            <a:blip r:embed="rId6"/>
            <a:stretch>
              <a:fillRect/>
            </a:stretch>
          </a:blipFill>
        </p:spPr>
        <p:txBody>
          <a:bodyPr/>
          <a:lstStyle/>
          <a:p>
            <a:endParaRPr lang="en-NL"/>
          </a:p>
        </p:txBody>
      </p:sp>
      <p:sp>
        <p:nvSpPr>
          <p:cNvPr id="18" name="Freeform 18"/>
          <p:cNvSpPr/>
          <p:nvPr/>
        </p:nvSpPr>
        <p:spPr>
          <a:xfrm>
            <a:off x="5562970" y="5488778"/>
            <a:ext cx="6491657" cy="4166209"/>
          </a:xfrm>
          <a:custGeom>
            <a:avLst/>
            <a:gdLst/>
            <a:ahLst/>
            <a:cxnLst/>
            <a:rect l="l" t="t" r="r" b="b"/>
            <a:pathLst>
              <a:path w="6491657" h="4166209">
                <a:moveTo>
                  <a:pt x="0" y="0"/>
                </a:moveTo>
                <a:lnTo>
                  <a:pt x="6491657" y="0"/>
                </a:lnTo>
                <a:lnTo>
                  <a:pt x="6491657" y="4166209"/>
                </a:lnTo>
                <a:lnTo>
                  <a:pt x="0" y="4166209"/>
                </a:lnTo>
                <a:lnTo>
                  <a:pt x="0" y="0"/>
                </a:lnTo>
                <a:close/>
              </a:path>
            </a:pathLst>
          </a:custGeom>
          <a:blipFill>
            <a:blip r:embed="rId7"/>
            <a:stretch>
              <a:fillRect t="-9136"/>
            </a:stretch>
          </a:blipFill>
        </p:spPr>
        <p:txBody>
          <a:bodyPr/>
          <a:lstStyle/>
          <a:p>
            <a:endParaRPr lang="en-NL"/>
          </a:p>
        </p:txBody>
      </p:sp>
      <p:sp>
        <p:nvSpPr>
          <p:cNvPr id="19" name="TextBox 19"/>
          <p:cNvSpPr txBox="1"/>
          <p:nvPr/>
        </p:nvSpPr>
        <p:spPr>
          <a:xfrm>
            <a:off x="12171671" y="2732757"/>
            <a:ext cx="5992943"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Social Justice approaches</a:t>
            </a:r>
          </a:p>
        </p:txBody>
      </p:sp>
      <p:sp>
        <p:nvSpPr>
          <p:cNvPr id="20" name="TextBox 20"/>
          <p:cNvSpPr txBox="1"/>
          <p:nvPr/>
        </p:nvSpPr>
        <p:spPr>
          <a:xfrm>
            <a:off x="12289788" y="3437572"/>
            <a:ext cx="5646006" cy="798830"/>
          </a:xfrm>
          <a:prstGeom prst="rect">
            <a:avLst/>
          </a:prstGeom>
        </p:spPr>
        <p:txBody>
          <a:bodyPr lIns="0" tIns="0" rIns="0" bIns="0" rtlCol="0" anchor="t">
            <a:spAutoFit/>
          </a:bodyPr>
          <a:lstStyle/>
          <a:p>
            <a:pPr algn="ctr">
              <a:lnSpc>
                <a:spcPts val="3219"/>
              </a:lnSpc>
            </a:pPr>
            <a:r>
              <a:rPr lang="en-US" sz="2299" b="1" i="1">
                <a:solidFill>
                  <a:srgbClr val="383536"/>
                </a:solidFill>
                <a:latin typeface="Poppins Bold Italics"/>
                <a:ea typeface="Poppins Bold Italics"/>
                <a:cs typeface="Poppins Bold Italics"/>
                <a:sym typeface="Poppins Bold Italics"/>
              </a:rPr>
              <a:t>Challenge and dismantle </a:t>
            </a:r>
            <a:r>
              <a:rPr lang="en-US" sz="2299" i="1">
                <a:solidFill>
                  <a:srgbClr val="383536"/>
                </a:solidFill>
                <a:latin typeface="Poppins Italics"/>
                <a:ea typeface="Poppins Italics"/>
                <a:cs typeface="Poppins Italics"/>
                <a:sym typeface="Poppins Italics"/>
              </a:rPr>
              <a:t>inequitable norms, in and outside the classroom</a:t>
            </a:r>
          </a:p>
        </p:txBody>
      </p:sp>
      <p:sp>
        <p:nvSpPr>
          <p:cNvPr id="21" name="TextBox 21"/>
          <p:cNvSpPr txBox="1"/>
          <p:nvPr/>
        </p:nvSpPr>
        <p:spPr>
          <a:xfrm>
            <a:off x="-222529" y="2732757"/>
            <a:ext cx="6125072"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Support approaches</a:t>
            </a:r>
          </a:p>
        </p:txBody>
      </p:sp>
      <p:sp>
        <p:nvSpPr>
          <p:cNvPr id="22" name="TextBox 22"/>
          <p:cNvSpPr txBox="1"/>
          <p:nvPr/>
        </p:nvSpPr>
        <p:spPr>
          <a:xfrm>
            <a:off x="5593436" y="2732757"/>
            <a:ext cx="6125072"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Other D&amp;I approaches</a:t>
            </a:r>
          </a:p>
        </p:txBody>
      </p:sp>
      <p:sp>
        <p:nvSpPr>
          <p:cNvPr id="23" name="TextBox 23"/>
          <p:cNvSpPr txBox="1"/>
          <p:nvPr/>
        </p:nvSpPr>
        <p:spPr>
          <a:xfrm>
            <a:off x="326325" y="3437572"/>
            <a:ext cx="5048036" cy="798830"/>
          </a:xfrm>
          <a:prstGeom prst="rect">
            <a:avLst/>
          </a:prstGeom>
        </p:spPr>
        <p:txBody>
          <a:bodyPr lIns="0" tIns="0" rIns="0" bIns="0" rtlCol="0" anchor="t">
            <a:spAutoFit/>
          </a:bodyPr>
          <a:lstStyle/>
          <a:p>
            <a:pPr algn="ctr">
              <a:lnSpc>
                <a:spcPts val="3219"/>
              </a:lnSpc>
            </a:pPr>
            <a:r>
              <a:rPr lang="en-US" sz="2299" b="1" i="1">
                <a:solidFill>
                  <a:srgbClr val="383536"/>
                </a:solidFill>
                <a:latin typeface="Poppins Bold Italics"/>
                <a:ea typeface="Poppins Bold Italics"/>
                <a:cs typeface="Poppins Bold Italics"/>
                <a:sym typeface="Poppins Bold Italics"/>
              </a:rPr>
              <a:t>Add-ons </a:t>
            </a:r>
            <a:r>
              <a:rPr lang="en-US" sz="2299" i="1">
                <a:solidFill>
                  <a:srgbClr val="383536"/>
                </a:solidFill>
                <a:latin typeface="Poppins Italics"/>
                <a:ea typeface="Poppins Italics"/>
                <a:cs typeface="Poppins Italics"/>
                <a:sym typeface="Poppins Italics"/>
              </a:rPr>
              <a:t>to support those who ‘don’t fit the norm’</a:t>
            </a:r>
          </a:p>
        </p:txBody>
      </p:sp>
      <p:sp>
        <p:nvSpPr>
          <p:cNvPr id="24" name="TextBox 24"/>
          <p:cNvSpPr txBox="1"/>
          <p:nvPr/>
        </p:nvSpPr>
        <p:spPr>
          <a:xfrm>
            <a:off x="5958761" y="3437572"/>
            <a:ext cx="5394421" cy="798830"/>
          </a:xfrm>
          <a:prstGeom prst="rect">
            <a:avLst/>
          </a:prstGeom>
        </p:spPr>
        <p:txBody>
          <a:bodyPr lIns="0" tIns="0" rIns="0" bIns="0" rtlCol="0" anchor="t">
            <a:spAutoFit/>
          </a:bodyPr>
          <a:lstStyle/>
          <a:p>
            <a:pPr algn="ctr">
              <a:lnSpc>
                <a:spcPts val="3219"/>
              </a:lnSpc>
            </a:pPr>
            <a:r>
              <a:rPr lang="en-US" sz="2299" b="1" i="1">
                <a:solidFill>
                  <a:srgbClr val="383536"/>
                </a:solidFill>
                <a:latin typeface="Poppins Bold Italics"/>
                <a:ea typeface="Poppins Bold Italics"/>
                <a:cs typeface="Poppins Bold Italics"/>
                <a:sym typeface="Poppins Bold Italics"/>
              </a:rPr>
              <a:t>Reform </a:t>
            </a:r>
            <a:r>
              <a:rPr lang="en-US" sz="2299" i="1">
                <a:solidFill>
                  <a:srgbClr val="383536"/>
                </a:solidFill>
                <a:latin typeface="Poppins Italics"/>
                <a:ea typeface="Poppins Italics"/>
                <a:cs typeface="Poppins Italics"/>
                <a:sym typeface="Poppins Italics"/>
              </a:rPr>
              <a:t>the norm to increase sense of belonging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78358"/>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Approaches</a:t>
            </a:r>
          </a:p>
        </p:txBody>
      </p:sp>
      <p:grpSp>
        <p:nvGrpSpPr>
          <p:cNvPr id="3" name="Group 3"/>
          <p:cNvGrpSpPr/>
          <p:nvPr/>
        </p:nvGrpSpPr>
        <p:grpSpPr>
          <a:xfrm>
            <a:off x="0" y="2467991"/>
            <a:ext cx="5680014" cy="7851111"/>
            <a:chOff x="0" y="0"/>
            <a:chExt cx="1495971" cy="2067782"/>
          </a:xfrm>
        </p:grpSpPr>
        <p:sp>
          <p:nvSpPr>
            <p:cNvPr id="4" name="Freeform 4"/>
            <p:cNvSpPr/>
            <p:nvPr/>
          </p:nvSpPr>
          <p:spPr>
            <a:xfrm>
              <a:off x="0" y="0"/>
              <a:ext cx="1495971" cy="2067782"/>
            </a:xfrm>
            <a:custGeom>
              <a:avLst/>
              <a:gdLst/>
              <a:ahLst/>
              <a:cxnLst/>
              <a:rect l="l" t="t" r="r" b="b"/>
              <a:pathLst>
                <a:path w="1495971" h="2067782">
                  <a:moveTo>
                    <a:pt x="0" y="0"/>
                  </a:moveTo>
                  <a:lnTo>
                    <a:pt x="1495971" y="0"/>
                  </a:lnTo>
                  <a:lnTo>
                    <a:pt x="1495971" y="2067782"/>
                  </a:lnTo>
                  <a:lnTo>
                    <a:pt x="0" y="2067782"/>
                  </a:lnTo>
                  <a:close/>
                </a:path>
              </a:pathLst>
            </a:custGeom>
            <a:solidFill>
              <a:srgbClr val="CC2A49">
                <a:alpha val="33725"/>
              </a:srgbClr>
            </a:solidFill>
          </p:spPr>
          <p:txBody>
            <a:bodyPr/>
            <a:lstStyle/>
            <a:p>
              <a:endParaRPr lang="en-NL"/>
            </a:p>
          </p:txBody>
        </p:sp>
        <p:sp>
          <p:nvSpPr>
            <p:cNvPr id="5" name="TextBox 5"/>
            <p:cNvSpPr txBox="1"/>
            <p:nvPr/>
          </p:nvSpPr>
          <p:spPr>
            <a:xfrm>
              <a:off x="0" y="-57150"/>
              <a:ext cx="1495971" cy="2124932"/>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5680014" y="2467991"/>
            <a:ext cx="6257569" cy="7851111"/>
            <a:chOff x="0" y="0"/>
            <a:chExt cx="1648084" cy="2067782"/>
          </a:xfrm>
        </p:grpSpPr>
        <p:sp>
          <p:nvSpPr>
            <p:cNvPr id="7" name="Freeform 7"/>
            <p:cNvSpPr/>
            <p:nvPr/>
          </p:nvSpPr>
          <p:spPr>
            <a:xfrm>
              <a:off x="0" y="0"/>
              <a:ext cx="1648084" cy="2067782"/>
            </a:xfrm>
            <a:custGeom>
              <a:avLst/>
              <a:gdLst/>
              <a:ahLst/>
              <a:cxnLst/>
              <a:rect l="l" t="t" r="r" b="b"/>
              <a:pathLst>
                <a:path w="1648084" h="2067782">
                  <a:moveTo>
                    <a:pt x="0" y="0"/>
                  </a:moveTo>
                  <a:lnTo>
                    <a:pt x="1648084" y="0"/>
                  </a:lnTo>
                  <a:lnTo>
                    <a:pt x="1648084" y="2067782"/>
                  </a:lnTo>
                  <a:lnTo>
                    <a:pt x="0" y="2067782"/>
                  </a:lnTo>
                  <a:close/>
                </a:path>
              </a:pathLst>
            </a:custGeom>
            <a:solidFill>
              <a:srgbClr val="F36F38">
                <a:alpha val="52941"/>
              </a:srgbClr>
            </a:solidFill>
          </p:spPr>
          <p:txBody>
            <a:bodyPr/>
            <a:lstStyle/>
            <a:p>
              <a:endParaRPr lang="en-NL"/>
            </a:p>
          </p:txBody>
        </p:sp>
        <p:sp>
          <p:nvSpPr>
            <p:cNvPr id="8" name="TextBox 8"/>
            <p:cNvSpPr txBox="1"/>
            <p:nvPr/>
          </p:nvSpPr>
          <p:spPr>
            <a:xfrm>
              <a:off x="0" y="-57150"/>
              <a:ext cx="1648084" cy="2124932"/>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11937583" y="2467991"/>
            <a:ext cx="6350417" cy="7851111"/>
            <a:chOff x="0" y="0"/>
            <a:chExt cx="1672538" cy="2067782"/>
          </a:xfrm>
        </p:grpSpPr>
        <p:sp>
          <p:nvSpPr>
            <p:cNvPr id="10" name="Freeform 10"/>
            <p:cNvSpPr/>
            <p:nvPr/>
          </p:nvSpPr>
          <p:spPr>
            <a:xfrm>
              <a:off x="0" y="0"/>
              <a:ext cx="1672538" cy="2067782"/>
            </a:xfrm>
            <a:custGeom>
              <a:avLst/>
              <a:gdLst/>
              <a:ahLst/>
              <a:cxnLst/>
              <a:rect l="l" t="t" r="r" b="b"/>
              <a:pathLst>
                <a:path w="1672538" h="2067782">
                  <a:moveTo>
                    <a:pt x="0" y="0"/>
                  </a:moveTo>
                  <a:lnTo>
                    <a:pt x="1672538" y="0"/>
                  </a:lnTo>
                  <a:lnTo>
                    <a:pt x="1672538" y="2067782"/>
                  </a:lnTo>
                  <a:lnTo>
                    <a:pt x="0" y="2067782"/>
                  </a:lnTo>
                  <a:close/>
                </a:path>
              </a:pathLst>
            </a:custGeom>
            <a:solidFill>
              <a:srgbClr val="F69635">
                <a:alpha val="62745"/>
              </a:srgbClr>
            </a:solidFill>
          </p:spPr>
          <p:txBody>
            <a:bodyPr/>
            <a:lstStyle/>
            <a:p>
              <a:endParaRPr lang="en-NL"/>
            </a:p>
          </p:txBody>
        </p:sp>
        <p:sp>
          <p:nvSpPr>
            <p:cNvPr id="11" name="TextBox 11"/>
            <p:cNvSpPr txBox="1"/>
            <p:nvPr/>
          </p:nvSpPr>
          <p:spPr>
            <a:xfrm>
              <a:off x="0" y="-57150"/>
              <a:ext cx="1672538" cy="2124932"/>
            </a:xfrm>
            <a:prstGeom prst="rect">
              <a:avLst/>
            </a:prstGeom>
          </p:spPr>
          <p:txBody>
            <a:bodyPr lIns="50800" tIns="50800" rIns="50800" bIns="50800" rtlCol="0" anchor="ctr"/>
            <a:lstStyle/>
            <a:p>
              <a:pPr algn="ctr">
                <a:lnSpc>
                  <a:spcPts val="2520"/>
                </a:lnSpc>
              </a:pPr>
              <a:endParaRPr/>
            </a:p>
          </p:txBody>
        </p:sp>
      </p:grpSp>
      <p:sp>
        <p:nvSpPr>
          <p:cNvPr id="12" name="Freeform 12"/>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3"/>
            <a:stretch>
              <a:fillRect/>
            </a:stretch>
          </a:blipFill>
        </p:spPr>
        <p:txBody>
          <a:bodyPr/>
          <a:lstStyle/>
          <a:p>
            <a:endParaRPr lang="en-NL"/>
          </a:p>
        </p:txBody>
      </p:sp>
      <p:sp>
        <p:nvSpPr>
          <p:cNvPr id="13" name="Freeform 13"/>
          <p:cNvSpPr/>
          <p:nvPr/>
        </p:nvSpPr>
        <p:spPr>
          <a:xfrm>
            <a:off x="13366040" y="1028700"/>
            <a:ext cx="1612811" cy="560262"/>
          </a:xfrm>
          <a:custGeom>
            <a:avLst/>
            <a:gdLst/>
            <a:ahLst/>
            <a:cxnLst/>
            <a:rect l="l" t="t" r="r" b="b"/>
            <a:pathLst>
              <a:path w="1612811" h="560262">
                <a:moveTo>
                  <a:pt x="0" y="0"/>
                </a:moveTo>
                <a:lnTo>
                  <a:pt x="1612811" y="0"/>
                </a:lnTo>
                <a:lnTo>
                  <a:pt x="1612811" y="560262"/>
                </a:lnTo>
                <a:lnTo>
                  <a:pt x="0" y="560262"/>
                </a:lnTo>
                <a:lnTo>
                  <a:pt x="0" y="0"/>
                </a:lnTo>
                <a:close/>
              </a:path>
            </a:pathLst>
          </a:custGeom>
          <a:blipFill>
            <a:blip r:embed="rId4"/>
            <a:stretch>
              <a:fillRect/>
            </a:stretch>
          </a:blipFill>
        </p:spPr>
        <p:txBody>
          <a:bodyPr/>
          <a:lstStyle/>
          <a:p>
            <a:endParaRPr lang="en-NL"/>
          </a:p>
        </p:txBody>
      </p:sp>
      <p:sp>
        <p:nvSpPr>
          <p:cNvPr id="14" name="AutoShape 14"/>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graphicFrame>
        <p:nvGraphicFramePr>
          <p:cNvPr id="15" name="Table 15"/>
          <p:cNvGraphicFramePr>
            <a:graphicFrameLocks noGrp="1"/>
          </p:cNvGraphicFramePr>
          <p:nvPr>
            <p:extLst>
              <p:ext uri="{D42A27DB-BD31-4B8C-83A1-F6EECF244321}">
                <p14:modId xmlns:p14="http://schemas.microsoft.com/office/powerpoint/2010/main" val="4182161961"/>
              </p:ext>
            </p:extLst>
          </p:nvPr>
        </p:nvGraphicFramePr>
        <p:xfrm>
          <a:off x="0" y="3457804"/>
          <a:ext cx="18287999" cy="6785445"/>
        </p:xfrm>
        <a:graphic>
          <a:graphicData uri="http://schemas.openxmlformats.org/drawingml/2006/table">
            <a:tbl>
              <a:tblPr/>
              <a:tblGrid>
                <a:gridCol w="5672782">
                  <a:extLst>
                    <a:ext uri="{9D8B030D-6E8A-4147-A177-3AD203B41FA5}">
                      <a16:colId xmlns:a16="http://schemas.microsoft.com/office/drawing/2014/main" val="20000"/>
                    </a:ext>
                  </a:extLst>
                </a:gridCol>
                <a:gridCol w="6270632">
                  <a:extLst>
                    <a:ext uri="{9D8B030D-6E8A-4147-A177-3AD203B41FA5}">
                      <a16:colId xmlns:a16="http://schemas.microsoft.com/office/drawing/2014/main" val="20001"/>
                    </a:ext>
                  </a:extLst>
                </a:gridCol>
                <a:gridCol w="6344585">
                  <a:extLst>
                    <a:ext uri="{9D8B030D-6E8A-4147-A177-3AD203B41FA5}">
                      <a16:colId xmlns:a16="http://schemas.microsoft.com/office/drawing/2014/main" val="20002"/>
                    </a:ext>
                  </a:extLst>
                </a:gridCol>
              </a:tblGrid>
              <a:tr h="1497710">
                <a:tc>
                  <a:txBody>
                    <a:bodyPr/>
                    <a:lstStyle/>
                    <a:p>
                      <a:pPr algn="ctr">
                        <a:lnSpc>
                          <a:spcPts val="2940"/>
                        </a:lnSpc>
                        <a:defRPr/>
                      </a:pPr>
                      <a:r>
                        <a:rPr lang="en-US" sz="2100" b="1">
                          <a:solidFill>
                            <a:srgbClr val="000000"/>
                          </a:solidFill>
                          <a:latin typeface="Poppins Bold"/>
                          <a:ea typeface="Poppins Bold"/>
                          <a:cs typeface="Poppins Bold"/>
                          <a:sym typeface="Poppins Bold"/>
                        </a:rPr>
                        <a:t>Few to no changes</a:t>
                      </a:r>
                      <a:r>
                        <a:rPr lang="en-US" sz="2100">
                          <a:solidFill>
                            <a:srgbClr val="000000"/>
                          </a:solidFill>
                          <a:latin typeface="Poppins"/>
                          <a:ea typeface="Poppins"/>
                          <a:cs typeface="Poppins"/>
                          <a:sym typeface="Poppins"/>
                        </a:rPr>
                        <a:t> to the standard curriculum/pedagogy; </a:t>
                      </a:r>
                      <a:r>
                        <a:rPr lang="en-US" sz="2100" b="1">
                          <a:solidFill>
                            <a:srgbClr val="000000"/>
                          </a:solidFill>
                          <a:latin typeface="Poppins Bold"/>
                          <a:ea typeface="Poppins Bold"/>
                          <a:cs typeface="Poppins Bold"/>
                          <a:sym typeface="Poppins Bold"/>
                        </a:rPr>
                        <a:t>extracurricular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Poppins Bold"/>
                          <a:ea typeface="Poppins Bold"/>
                          <a:cs typeface="Poppins Bold"/>
                          <a:sym typeface="Poppins Bold"/>
                        </a:rPr>
                        <a:t>More diverse representation</a:t>
                      </a:r>
                      <a:r>
                        <a:rPr lang="en-US" sz="2199">
                          <a:solidFill>
                            <a:srgbClr val="000000"/>
                          </a:solidFill>
                          <a:latin typeface="Poppins"/>
                          <a:ea typeface="Poppins"/>
                          <a:cs typeface="Poppins"/>
                          <a:sym typeface="Poppins"/>
                        </a:rPr>
                        <a:t> in curriculum and avoiding stereotypes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Poppins Bold"/>
                          <a:ea typeface="Poppins Bold"/>
                          <a:cs typeface="Poppins Bold"/>
                          <a:sym typeface="Poppins Bold"/>
                        </a:rPr>
                        <a:t>Challenge dominant, oppressive narratives</a:t>
                      </a:r>
                      <a:r>
                        <a:rPr lang="en-US" sz="2199">
                          <a:solidFill>
                            <a:srgbClr val="000000"/>
                          </a:solidFill>
                          <a:latin typeface="Poppins"/>
                          <a:ea typeface="Poppins"/>
                          <a:cs typeface="Poppins"/>
                          <a:sym typeface="Poppins"/>
                        </a:rPr>
                        <a:t> in the curriculum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68620">
                <a:tc>
                  <a:txBody>
                    <a:bodyPr/>
                    <a:lstStyle/>
                    <a:p>
                      <a:pPr algn="ctr">
                        <a:lnSpc>
                          <a:spcPts val="2800"/>
                        </a:lnSpc>
                        <a:defRPr/>
                      </a:pPr>
                      <a:r>
                        <a:rPr lang="en-US" sz="2000" b="1">
                          <a:solidFill>
                            <a:srgbClr val="000000"/>
                          </a:solidFill>
                          <a:latin typeface="Poppins Bold"/>
                          <a:ea typeface="Poppins Bold"/>
                          <a:cs typeface="Poppins Bold"/>
                          <a:sym typeface="Poppins Bold"/>
                        </a:rPr>
                        <a:t>Additional support services</a:t>
                      </a:r>
                      <a:r>
                        <a:rPr lang="en-US" sz="2000">
                          <a:solidFill>
                            <a:srgbClr val="000000"/>
                          </a:solidFill>
                          <a:latin typeface="Poppins"/>
                          <a:ea typeface="Poppins"/>
                          <a:cs typeface="Poppins"/>
                          <a:sym typeface="Poppins"/>
                        </a:rPr>
                        <a:t>, programs, or institutions to accommodate needs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Poppins Bold"/>
                          <a:ea typeface="Poppins Bold"/>
                          <a:cs typeface="Poppins Bold"/>
                          <a:sym typeface="Poppins Bold"/>
                        </a:rPr>
                        <a:t>Integrate diverse means</a:t>
                      </a:r>
                      <a:r>
                        <a:rPr lang="en-US" sz="2199">
                          <a:solidFill>
                            <a:srgbClr val="000000"/>
                          </a:solidFill>
                          <a:latin typeface="Poppins"/>
                          <a:ea typeface="Poppins"/>
                          <a:cs typeface="Poppins"/>
                          <a:sym typeface="Poppins"/>
                        </a:rPr>
                        <a:t> of engagement, information, evaluation in pedagogy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a:solidFill>
                            <a:srgbClr val="000000"/>
                          </a:solidFill>
                          <a:latin typeface="Poppins"/>
                          <a:ea typeface="Poppins"/>
                          <a:cs typeface="Poppins"/>
                          <a:sym typeface="Poppins"/>
                        </a:rPr>
                        <a:t>Legitimize diverse ways of knowing, learning and being (</a:t>
                      </a:r>
                      <a:r>
                        <a:rPr lang="en-US" sz="2199" b="1">
                          <a:solidFill>
                            <a:srgbClr val="000000"/>
                          </a:solidFill>
                          <a:latin typeface="Poppins Bold"/>
                          <a:ea typeface="Poppins Bold"/>
                          <a:cs typeface="Poppins Bold"/>
                          <a:sym typeface="Poppins Bold"/>
                        </a:rPr>
                        <a:t>‘</a:t>
                      </a:r>
                      <a:r>
                        <a:rPr lang="en-US" sz="2199" b="1" i="1">
                          <a:solidFill>
                            <a:srgbClr val="000000"/>
                          </a:solidFill>
                          <a:latin typeface="Poppins Bold Italics"/>
                          <a:ea typeface="Poppins Bold Italics"/>
                          <a:cs typeface="Poppins Bold Italics"/>
                          <a:sym typeface="Poppins Bold Italics"/>
                        </a:rPr>
                        <a:t>epistemic justice</a:t>
                      </a:r>
                      <a:r>
                        <a:rPr lang="en-US" sz="2199" b="1">
                          <a:solidFill>
                            <a:srgbClr val="000000"/>
                          </a:solidFill>
                          <a:latin typeface="Poppins Bold"/>
                          <a:ea typeface="Poppins Bold"/>
                          <a:cs typeface="Poppins Bold"/>
                          <a:sym typeface="Poppins Bold"/>
                        </a:rPr>
                        <a:t>’</a:t>
                      </a:r>
                      <a:r>
                        <a:rPr lang="en-US" sz="2199">
                          <a:solidFill>
                            <a:srgbClr val="000000"/>
                          </a:solidFill>
                          <a:latin typeface="Poppins"/>
                          <a:ea typeface="Poppins"/>
                          <a:cs typeface="Poppins"/>
                          <a:sym typeface="Poppins"/>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68620">
                <a:tc>
                  <a:txBody>
                    <a:bodyPr/>
                    <a:lstStyle/>
                    <a:p>
                      <a:pPr algn="ctr">
                        <a:lnSpc>
                          <a:spcPts val="3079"/>
                        </a:lnSpc>
                        <a:defRPr/>
                      </a:pPr>
                      <a:r>
                        <a:rPr lang="en-US" sz="2199" b="1">
                          <a:solidFill>
                            <a:srgbClr val="000000"/>
                          </a:solidFill>
                          <a:latin typeface="Poppins Bold"/>
                          <a:ea typeface="Poppins Bold"/>
                          <a:cs typeface="Poppins Bold"/>
                          <a:sym typeface="Poppins Bold"/>
                        </a:rPr>
                        <a:t>Mentoring</a:t>
                      </a:r>
                      <a:r>
                        <a:rPr lang="en-US" sz="2199">
                          <a:solidFill>
                            <a:srgbClr val="000000"/>
                          </a:solidFill>
                          <a:latin typeface="Poppins"/>
                          <a:ea typeface="Poppins"/>
                          <a:cs typeface="Poppins"/>
                          <a:sym typeface="Poppins"/>
                        </a:rPr>
                        <a:t>, </a:t>
                      </a:r>
                      <a:r>
                        <a:rPr lang="en-US" sz="2199" b="1">
                          <a:solidFill>
                            <a:srgbClr val="000000"/>
                          </a:solidFill>
                          <a:latin typeface="Poppins Bold"/>
                          <a:ea typeface="Poppins Bold"/>
                          <a:cs typeface="Poppins Bold"/>
                          <a:sym typeface="Poppins Bold"/>
                        </a:rPr>
                        <a:t>tutoring, development and well-being </a:t>
                      </a:r>
                      <a:r>
                        <a:rPr lang="en-US" sz="2199">
                          <a:solidFill>
                            <a:srgbClr val="000000"/>
                          </a:solidFill>
                          <a:latin typeface="Poppins"/>
                          <a:ea typeface="Poppins"/>
                          <a:cs typeface="Poppins"/>
                          <a:sym typeface="Poppins"/>
                        </a:rPr>
                        <a:t>initiatives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Poppins Bold"/>
                          <a:ea typeface="Poppins Bold"/>
                          <a:cs typeface="Poppins Bold"/>
                          <a:sym typeface="Poppins Bold"/>
                        </a:rPr>
                        <a:t>Student input</a:t>
                      </a:r>
                      <a:r>
                        <a:rPr lang="en-US" sz="2199">
                          <a:solidFill>
                            <a:srgbClr val="000000"/>
                          </a:solidFill>
                          <a:latin typeface="Poppins"/>
                          <a:ea typeface="Poppins"/>
                          <a:cs typeface="Poppins"/>
                          <a:sym typeface="Poppins"/>
                        </a:rPr>
                        <a:t> &amp; feedback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Poppins Bold"/>
                          <a:ea typeface="Poppins Bold"/>
                          <a:cs typeface="Poppins Bold"/>
                          <a:sym typeface="Poppins Bold"/>
                        </a:rPr>
                        <a:t>Curriculum co-creation</a:t>
                      </a:r>
                      <a:r>
                        <a:rPr lang="en-US" sz="2199">
                          <a:solidFill>
                            <a:srgbClr val="000000"/>
                          </a:solidFill>
                          <a:latin typeface="Poppins"/>
                          <a:ea typeface="Poppins"/>
                          <a:cs typeface="Poppins"/>
                          <a:sym typeface="Poppins"/>
                        </a:rPr>
                        <a:t> and other subversions of academic hierarchies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68620">
                <a:tc>
                  <a:txBody>
                    <a:bodyPr/>
                    <a:lstStyle/>
                    <a:p>
                      <a:pPr algn="ctr">
                        <a:lnSpc>
                          <a:spcPts val="3079"/>
                        </a:lnSpc>
                        <a:defRPr/>
                      </a:pPr>
                      <a:r>
                        <a:rPr lang="en-US" sz="2199">
                          <a:solidFill>
                            <a:srgbClr val="000000"/>
                          </a:solidFill>
                          <a:latin typeface="Poppins"/>
                          <a:ea typeface="Poppins"/>
                          <a:cs typeface="Poppins"/>
                          <a:sym typeface="Poppins"/>
                        </a:rPr>
                        <a:t>Stimulate </a:t>
                      </a:r>
                      <a:r>
                        <a:rPr lang="en-US" sz="2199" b="1">
                          <a:solidFill>
                            <a:srgbClr val="000000"/>
                          </a:solidFill>
                          <a:latin typeface="Poppins Bold"/>
                          <a:ea typeface="Poppins Bold"/>
                          <a:cs typeface="Poppins Bold"/>
                          <a:sym typeface="Poppins Bold"/>
                        </a:rPr>
                        <a:t>resilience, responsibility and coping strategies </a:t>
                      </a:r>
                      <a:r>
                        <a:rPr lang="en-US" sz="2199">
                          <a:solidFill>
                            <a:srgbClr val="000000"/>
                          </a:solidFill>
                          <a:latin typeface="Poppins"/>
                          <a:ea typeface="Poppins"/>
                          <a:cs typeface="Poppins"/>
                          <a:sym typeface="Poppins"/>
                        </a:rPr>
                        <a:t>in students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a:solidFill>
                            <a:srgbClr val="000000"/>
                          </a:solidFill>
                          <a:latin typeface="Poppins"/>
                          <a:ea typeface="Poppins"/>
                          <a:cs typeface="Poppins"/>
                          <a:sym typeface="Poppins"/>
                        </a:rPr>
                        <a:t>Adopt </a:t>
                      </a:r>
                      <a:r>
                        <a:rPr lang="en-US" sz="2199" b="1">
                          <a:solidFill>
                            <a:srgbClr val="000000"/>
                          </a:solidFill>
                          <a:latin typeface="Poppins Bold"/>
                          <a:ea typeface="Poppins Bold"/>
                          <a:cs typeface="Poppins Bold"/>
                          <a:sym typeface="Poppins Bold"/>
                        </a:rPr>
                        <a:t>inclusive teaching practices </a:t>
                      </a:r>
                      <a:r>
                        <a:rPr lang="en-US" sz="2199">
                          <a:solidFill>
                            <a:srgbClr val="000000"/>
                          </a:solidFill>
                          <a:latin typeface="Poppins"/>
                          <a:ea typeface="Poppins"/>
                          <a:cs typeface="Poppins"/>
                          <a:sym typeface="Poppins"/>
                        </a:rPr>
                        <a:t>and raise</a:t>
                      </a:r>
                      <a:r>
                        <a:rPr lang="en-US" sz="2199" b="1">
                          <a:solidFill>
                            <a:srgbClr val="000000"/>
                          </a:solidFill>
                          <a:latin typeface="Poppins Bold"/>
                          <a:ea typeface="Poppins Bold"/>
                          <a:cs typeface="Poppins Bold"/>
                          <a:sym typeface="Poppins Bold"/>
                        </a:rPr>
                        <a:t> awareness</a:t>
                      </a:r>
                      <a:r>
                        <a:rPr lang="en-US" sz="2199">
                          <a:solidFill>
                            <a:srgbClr val="000000"/>
                          </a:solidFill>
                          <a:latin typeface="Poppins"/>
                          <a:ea typeface="Poppins"/>
                          <a:cs typeface="Poppins"/>
                          <a:sym typeface="Poppins"/>
                        </a:rPr>
                        <a:t> among students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a:solidFill>
                            <a:srgbClr val="000000"/>
                          </a:solidFill>
                          <a:latin typeface="Poppins"/>
                          <a:ea typeface="Poppins"/>
                          <a:cs typeface="Poppins"/>
                          <a:sym typeface="Poppins"/>
                        </a:rPr>
                        <a:t>Stimulate </a:t>
                      </a:r>
                      <a:r>
                        <a:rPr lang="en-US" sz="2199" b="1">
                          <a:solidFill>
                            <a:srgbClr val="000000"/>
                          </a:solidFill>
                          <a:latin typeface="Poppins Bold"/>
                          <a:ea typeface="Poppins Bold"/>
                          <a:cs typeface="Poppins Bold"/>
                          <a:sym typeface="Poppins Bold"/>
                        </a:rPr>
                        <a:t>critical consciousness </a:t>
                      </a:r>
                      <a:r>
                        <a:rPr lang="en-US" sz="2199">
                          <a:solidFill>
                            <a:srgbClr val="000000"/>
                          </a:solidFill>
                          <a:latin typeface="Poppins"/>
                          <a:ea typeface="Poppins"/>
                          <a:cs typeface="Poppins"/>
                          <a:sym typeface="Poppins"/>
                        </a:rPr>
                        <a:t>in students and </a:t>
                      </a:r>
                      <a:r>
                        <a:rPr lang="en-US" sz="2199" b="1">
                          <a:solidFill>
                            <a:srgbClr val="000000"/>
                          </a:solidFill>
                          <a:latin typeface="Poppins Bold"/>
                          <a:ea typeface="Poppins Bold"/>
                          <a:cs typeface="Poppins Bold"/>
                          <a:sym typeface="Poppins Bold"/>
                        </a:rPr>
                        <a:t>empower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81875">
                <a:tc>
                  <a:txBody>
                    <a:bodyPr/>
                    <a:lstStyle/>
                    <a:p>
                      <a:pPr algn="ctr">
                        <a:lnSpc>
                          <a:spcPts val="2800"/>
                        </a:lnSpc>
                        <a:defRPr/>
                      </a:pPr>
                      <a:r>
                        <a:rPr lang="en-US" sz="2000" b="1">
                          <a:solidFill>
                            <a:srgbClr val="000000"/>
                          </a:solidFill>
                          <a:latin typeface="Poppins Bold"/>
                          <a:ea typeface="Poppins Bold"/>
                          <a:cs typeface="Poppins Bold"/>
                          <a:sym typeface="Poppins Bold"/>
                        </a:rPr>
                        <a:t>Safe(r) spaces</a:t>
                      </a:r>
                      <a:r>
                        <a:rPr lang="en-US" sz="2000">
                          <a:solidFill>
                            <a:srgbClr val="000000"/>
                          </a:solidFill>
                          <a:latin typeface="Poppins"/>
                          <a:ea typeface="Poppins"/>
                          <a:cs typeface="Poppins"/>
                          <a:sym typeface="Poppins"/>
                        </a:rPr>
                        <a:t> for marginalized groups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Poppins Bold"/>
                          <a:ea typeface="Poppins Bold"/>
                          <a:cs typeface="Poppins Bold"/>
                          <a:sym typeface="Poppins Bold"/>
                        </a:rPr>
                        <a:t>Brave spaces</a:t>
                      </a:r>
                      <a:r>
                        <a:rPr lang="en-US" sz="2199">
                          <a:solidFill>
                            <a:srgbClr val="000000"/>
                          </a:solidFill>
                          <a:latin typeface="Poppins"/>
                          <a:ea typeface="Poppins"/>
                          <a:cs typeface="Poppins"/>
                          <a:sym typeface="Poppins"/>
                        </a:rPr>
                        <a:t> to discuss sensitive topics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dirty="0">
                          <a:solidFill>
                            <a:srgbClr val="000000"/>
                          </a:solidFill>
                          <a:latin typeface="Poppins Bold"/>
                          <a:ea typeface="Poppins Bold"/>
                          <a:cs typeface="Poppins Bold"/>
                          <a:sym typeface="Poppins Bold"/>
                        </a:rPr>
                        <a:t>Accountable</a:t>
                      </a:r>
                      <a:r>
                        <a:rPr lang="en-US" sz="2199" dirty="0">
                          <a:solidFill>
                            <a:srgbClr val="000000"/>
                          </a:solidFill>
                          <a:latin typeface="Poppins"/>
                          <a:ea typeface="Poppins"/>
                          <a:cs typeface="Poppins"/>
                          <a:sym typeface="Poppins"/>
                        </a:rPr>
                        <a:t> or </a:t>
                      </a:r>
                      <a:r>
                        <a:rPr lang="en-US" sz="2199" b="1" dirty="0">
                          <a:solidFill>
                            <a:srgbClr val="000000"/>
                          </a:solidFill>
                          <a:latin typeface="Poppins Bold"/>
                          <a:ea typeface="Poppins Bold"/>
                          <a:cs typeface="Poppins Bold"/>
                          <a:sym typeface="Poppins Bold"/>
                        </a:rPr>
                        <a:t>principled spaces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 name="TextBox 16"/>
          <p:cNvSpPr txBox="1"/>
          <p:nvPr/>
        </p:nvSpPr>
        <p:spPr>
          <a:xfrm>
            <a:off x="12171671" y="2732757"/>
            <a:ext cx="5992943"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Social Justice approaches</a:t>
            </a:r>
          </a:p>
        </p:txBody>
      </p:sp>
      <p:sp>
        <p:nvSpPr>
          <p:cNvPr id="17" name="TextBox 17"/>
          <p:cNvSpPr txBox="1"/>
          <p:nvPr/>
        </p:nvSpPr>
        <p:spPr>
          <a:xfrm>
            <a:off x="-222529" y="2732757"/>
            <a:ext cx="6125072"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Support approaches</a:t>
            </a:r>
          </a:p>
        </p:txBody>
      </p:sp>
      <p:sp>
        <p:nvSpPr>
          <p:cNvPr id="18" name="TextBox 18"/>
          <p:cNvSpPr txBox="1"/>
          <p:nvPr/>
        </p:nvSpPr>
        <p:spPr>
          <a:xfrm>
            <a:off x="5593436" y="2732757"/>
            <a:ext cx="6125072"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Other D&amp;I approaches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78358"/>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Approaches</a:t>
            </a:r>
          </a:p>
        </p:txBody>
      </p:sp>
      <p:grpSp>
        <p:nvGrpSpPr>
          <p:cNvPr id="3" name="Group 3"/>
          <p:cNvGrpSpPr/>
          <p:nvPr/>
        </p:nvGrpSpPr>
        <p:grpSpPr>
          <a:xfrm>
            <a:off x="0" y="2467991"/>
            <a:ext cx="5680014" cy="7851111"/>
            <a:chOff x="0" y="0"/>
            <a:chExt cx="1495971" cy="2067782"/>
          </a:xfrm>
        </p:grpSpPr>
        <p:sp>
          <p:nvSpPr>
            <p:cNvPr id="4" name="Freeform 4"/>
            <p:cNvSpPr/>
            <p:nvPr/>
          </p:nvSpPr>
          <p:spPr>
            <a:xfrm>
              <a:off x="0" y="0"/>
              <a:ext cx="1495971" cy="2067782"/>
            </a:xfrm>
            <a:custGeom>
              <a:avLst/>
              <a:gdLst/>
              <a:ahLst/>
              <a:cxnLst/>
              <a:rect l="l" t="t" r="r" b="b"/>
              <a:pathLst>
                <a:path w="1495971" h="2067782">
                  <a:moveTo>
                    <a:pt x="0" y="0"/>
                  </a:moveTo>
                  <a:lnTo>
                    <a:pt x="1495971" y="0"/>
                  </a:lnTo>
                  <a:lnTo>
                    <a:pt x="1495971" y="2067782"/>
                  </a:lnTo>
                  <a:lnTo>
                    <a:pt x="0" y="2067782"/>
                  </a:lnTo>
                  <a:close/>
                </a:path>
              </a:pathLst>
            </a:custGeom>
            <a:solidFill>
              <a:srgbClr val="CC2A49">
                <a:alpha val="33725"/>
              </a:srgbClr>
            </a:solidFill>
          </p:spPr>
          <p:txBody>
            <a:bodyPr/>
            <a:lstStyle/>
            <a:p>
              <a:endParaRPr lang="en-NL"/>
            </a:p>
          </p:txBody>
        </p:sp>
        <p:sp>
          <p:nvSpPr>
            <p:cNvPr id="5" name="TextBox 5"/>
            <p:cNvSpPr txBox="1"/>
            <p:nvPr/>
          </p:nvSpPr>
          <p:spPr>
            <a:xfrm>
              <a:off x="0" y="-57150"/>
              <a:ext cx="1495971" cy="2124932"/>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5680014" y="2467991"/>
            <a:ext cx="6257569" cy="7851111"/>
            <a:chOff x="0" y="0"/>
            <a:chExt cx="1648084" cy="2067782"/>
          </a:xfrm>
        </p:grpSpPr>
        <p:sp>
          <p:nvSpPr>
            <p:cNvPr id="7" name="Freeform 7"/>
            <p:cNvSpPr/>
            <p:nvPr/>
          </p:nvSpPr>
          <p:spPr>
            <a:xfrm>
              <a:off x="0" y="0"/>
              <a:ext cx="1648084" cy="2067782"/>
            </a:xfrm>
            <a:custGeom>
              <a:avLst/>
              <a:gdLst/>
              <a:ahLst/>
              <a:cxnLst/>
              <a:rect l="l" t="t" r="r" b="b"/>
              <a:pathLst>
                <a:path w="1648084" h="2067782">
                  <a:moveTo>
                    <a:pt x="0" y="0"/>
                  </a:moveTo>
                  <a:lnTo>
                    <a:pt x="1648084" y="0"/>
                  </a:lnTo>
                  <a:lnTo>
                    <a:pt x="1648084" y="2067782"/>
                  </a:lnTo>
                  <a:lnTo>
                    <a:pt x="0" y="2067782"/>
                  </a:lnTo>
                  <a:close/>
                </a:path>
              </a:pathLst>
            </a:custGeom>
            <a:solidFill>
              <a:srgbClr val="F36F38">
                <a:alpha val="52941"/>
              </a:srgbClr>
            </a:solidFill>
          </p:spPr>
          <p:txBody>
            <a:bodyPr/>
            <a:lstStyle/>
            <a:p>
              <a:endParaRPr lang="en-NL"/>
            </a:p>
          </p:txBody>
        </p:sp>
        <p:sp>
          <p:nvSpPr>
            <p:cNvPr id="8" name="TextBox 8"/>
            <p:cNvSpPr txBox="1"/>
            <p:nvPr/>
          </p:nvSpPr>
          <p:spPr>
            <a:xfrm>
              <a:off x="0" y="-57150"/>
              <a:ext cx="1648084" cy="2124932"/>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11937583" y="2467991"/>
            <a:ext cx="6350417" cy="7851111"/>
            <a:chOff x="0" y="0"/>
            <a:chExt cx="1672538" cy="2067782"/>
          </a:xfrm>
        </p:grpSpPr>
        <p:sp>
          <p:nvSpPr>
            <p:cNvPr id="10" name="Freeform 10"/>
            <p:cNvSpPr/>
            <p:nvPr/>
          </p:nvSpPr>
          <p:spPr>
            <a:xfrm>
              <a:off x="0" y="0"/>
              <a:ext cx="1672538" cy="2067782"/>
            </a:xfrm>
            <a:custGeom>
              <a:avLst/>
              <a:gdLst/>
              <a:ahLst/>
              <a:cxnLst/>
              <a:rect l="l" t="t" r="r" b="b"/>
              <a:pathLst>
                <a:path w="1672538" h="2067782">
                  <a:moveTo>
                    <a:pt x="0" y="0"/>
                  </a:moveTo>
                  <a:lnTo>
                    <a:pt x="1672538" y="0"/>
                  </a:lnTo>
                  <a:lnTo>
                    <a:pt x="1672538" y="2067782"/>
                  </a:lnTo>
                  <a:lnTo>
                    <a:pt x="0" y="2067782"/>
                  </a:lnTo>
                  <a:close/>
                </a:path>
              </a:pathLst>
            </a:custGeom>
            <a:solidFill>
              <a:srgbClr val="F69635">
                <a:alpha val="62745"/>
              </a:srgbClr>
            </a:solidFill>
          </p:spPr>
          <p:txBody>
            <a:bodyPr/>
            <a:lstStyle/>
            <a:p>
              <a:endParaRPr lang="en-NL"/>
            </a:p>
          </p:txBody>
        </p:sp>
        <p:sp>
          <p:nvSpPr>
            <p:cNvPr id="11" name="TextBox 11"/>
            <p:cNvSpPr txBox="1"/>
            <p:nvPr/>
          </p:nvSpPr>
          <p:spPr>
            <a:xfrm>
              <a:off x="0" y="-57150"/>
              <a:ext cx="1672538" cy="2124932"/>
            </a:xfrm>
            <a:prstGeom prst="rect">
              <a:avLst/>
            </a:prstGeom>
          </p:spPr>
          <p:txBody>
            <a:bodyPr lIns="50800" tIns="50800" rIns="50800" bIns="50800" rtlCol="0" anchor="ctr"/>
            <a:lstStyle/>
            <a:p>
              <a:pPr algn="ctr">
                <a:lnSpc>
                  <a:spcPts val="2520"/>
                </a:lnSpc>
              </a:pPr>
              <a:endParaRPr/>
            </a:p>
          </p:txBody>
        </p:sp>
      </p:grpSp>
      <p:sp>
        <p:nvSpPr>
          <p:cNvPr id="12" name="TextBox 12"/>
          <p:cNvSpPr txBox="1"/>
          <p:nvPr/>
        </p:nvSpPr>
        <p:spPr>
          <a:xfrm>
            <a:off x="12171671" y="2732757"/>
            <a:ext cx="5992943"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Social Justice frameworks</a:t>
            </a:r>
          </a:p>
        </p:txBody>
      </p:sp>
      <p:sp>
        <p:nvSpPr>
          <p:cNvPr id="13" name="TextBox 13"/>
          <p:cNvSpPr txBox="1"/>
          <p:nvPr/>
        </p:nvSpPr>
        <p:spPr>
          <a:xfrm>
            <a:off x="12518608" y="3496962"/>
            <a:ext cx="5375269" cy="798830"/>
          </a:xfrm>
          <a:prstGeom prst="rect">
            <a:avLst/>
          </a:prstGeom>
        </p:spPr>
        <p:txBody>
          <a:bodyPr lIns="0" tIns="0" rIns="0" bIns="0" rtlCol="0" anchor="t">
            <a:spAutoFit/>
          </a:bodyPr>
          <a:lstStyle/>
          <a:p>
            <a:pPr algn="ctr">
              <a:lnSpc>
                <a:spcPts val="3219"/>
              </a:lnSpc>
            </a:pPr>
            <a:r>
              <a:rPr lang="en-US" sz="2299" b="1" i="1">
                <a:solidFill>
                  <a:srgbClr val="383536"/>
                </a:solidFill>
                <a:latin typeface="Poppins Bold Italics"/>
                <a:ea typeface="Poppins Bold Italics"/>
                <a:cs typeface="Poppins Bold Italics"/>
                <a:sym typeface="Poppins Bold Italics"/>
              </a:rPr>
              <a:t>Challenge and subvert the norm, </a:t>
            </a:r>
          </a:p>
          <a:p>
            <a:pPr algn="ctr">
              <a:lnSpc>
                <a:spcPts val="3219"/>
              </a:lnSpc>
            </a:pPr>
            <a:r>
              <a:rPr lang="en-US" sz="2299" b="1" i="1">
                <a:solidFill>
                  <a:srgbClr val="383536"/>
                </a:solidFill>
                <a:latin typeface="Poppins Bold Italics"/>
                <a:ea typeface="Poppins Bold Italics"/>
                <a:cs typeface="Poppins Bold Italics"/>
                <a:sym typeface="Poppins Bold Italics"/>
              </a:rPr>
              <a:t>to dismantle inequity</a:t>
            </a:r>
          </a:p>
        </p:txBody>
      </p:sp>
      <p:sp>
        <p:nvSpPr>
          <p:cNvPr id="14" name="TextBox 14"/>
          <p:cNvSpPr txBox="1"/>
          <p:nvPr/>
        </p:nvSpPr>
        <p:spPr>
          <a:xfrm>
            <a:off x="5958761" y="3437572"/>
            <a:ext cx="5394421" cy="798830"/>
          </a:xfrm>
          <a:prstGeom prst="rect">
            <a:avLst/>
          </a:prstGeom>
        </p:spPr>
        <p:txBody>
          <a:bodyPr lIns="0" tIns="0" rIns="0" bIns="0" rtlCol="0" anchor="t">
            <a:spAutoFit/>
          </a:bodyPr>
          <a:lstStyle/>
          <a:p>
            <a:pPr algn="ctr">
              <a:lnSpc>
                <a:spcPts val="3219"/>
              </a:lnSpc>
            </a:pPr>
            <a:r>
              <a:rPr lang="en-US" sz="2299" b="1" i="1">
                <a:solidFill>
                  <a:srgbClr val="383536"/>
                </a:solidFill>
                <a:latin typeface="Poppins Bold Italics"/>
                <a:ea typeface="Poppins Bold Italics"/>
                <a:cs typeface="Poppins Bold Italics"/>
                <a:sym typeface="Poppins Bold Italics"/>
              </a:rPr>
              <a:t>Challenge and expand the norm, </a:t>
            </a:r>
          </a:p>
          <a:p>
            <a:pPr algn="ctr">
              <a:lnSpc>
                <a:spcPts val="3219"/>
              </a:lnSpc>
            </a:pPr>
            <a:r>
              <a:rPr lang="en-US" sz="2299" b="1" i="1">
                <a:solidFill>
                  <a:srgbClr val="383536"/>
                </a:solidFill>
                <a:latin typeface="Poppins Bold Italics"/>
                <a:ea typeface="Poppins Bold Italics"/>
                <a:cs typeface="Poppins Bold Italics"/>
                <a:sym typeface="Poppins Bold Italics"/>
              </a:rPr>
              <a:t>to include more people</a:t>
            </a:r>
          </a:p>
        </p:txBody>
      </p:sp>
      <p:sp>
        <p:nvSpPr>
          <p:cNvPr id="15" name="TextBox 15"/>
          <p:cNvSpPr txBox="1"/>
          <p:nvPr/>
        </p:nvSpPr>
        <p:spPr>
          <a:xfrm>
            <a:off x="-222529" y="2732757"/>
            <a:ext cx="6125072"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Support approach</a:t>
            </a:r>
          </a:p>
        </p:txBody>
      </p:sp>
      <p:sp>
        <p:nvSpPr>
          <p:cNvPr id="16" name="TextBox 16"/>
          <p:cNvSpPr txBox="1"/>
          <p:nvPr/>
        </p:nvSpPr>
        <p:spPr>
          <a:xfrm>
            <a:off x="5593436" y="2732757"/>
            <a:ext cx="6125072"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D&amp;I approaches</a:t>
            </a:r>
          </a:p>
        </p:txBody>
      </p:sp>
      <p:grpSp>
        <p:nvGrpSpPr>
          <p:cNvPr id="17" name="Group 17"/>
          <p:cNvGrpSpPr/>
          <p:nvPr/>
        </p:nvGrpSpPr>
        <p:grpSpPr>
          <a:xfrm>
            <a:off x="8695669" y="7953272"/>
            <a:ext cx="5496918" cy="878560"/>
            <a:chOff x="0" y="0"/>
            <a:chExt cx="1447748" cy="231390"/>
          </a:xfrm>
        </p:grpSpPr>
        <p:sp>
          <p:nvSpPr>
            <p:cNvPr id="18" name="Freeform 18"/>
            <p:cNvSpPr/>
            <p:nvPr/>
          </p:nvSpPr>
          <p:spPr>
            <a:xfrm>
              <a:off x="0" y="0"/>
              <a:ext cx="1447748" cy="231390"/>
            </a:xfrm>
            <a:custGeom>
              <a:avLst/>
              <a:gdLst/>
              <a:ahLst/>
              <a:cxnLst/>
              <a:rect l="l" t="t" r="r" b="b"/>
              <a:pathLst>
                <a:path w="1447748" h="231390">
                  <a:moveTo>
                    <a:pt x="71829" y="0"/>
                  </a:moveTo>
                  <a:lnTo>
                    <a:pt x="1375919" y="0"/>
                  </a:lnTo>
                  <a:cubicBezTo>
                    <a:pt x="1394969" y="0"/>
                    <a:pt x="1413239" y="7568"/>
                    <a:pt x="1426710" y="21038"/>
                  </a:cubicBezTo>
                  <a:cubicBezTo>
                    <a:pt x="1440180" y="34509"/>
                    <a:pt x="1447748" y="52779"/>
                    <a:pt x="1447748" y="71829"/>
                  </a:cubicBezTo>
                  <a:lnTo>
                    <a:pt x="1447748" y="159561"/>
                  </a:lnTo>
                  <a:cubicBezTo>
                    <a:pt x="1447748" y="199231"/>
                    <a:pt x="1415589" y="231390"/>
                    <a:pt x="1375919" y="231390"/>
                  </a:cubicBezTo>
                  <a:lnTo>
                    <a:pt x="71829" y="231390"/>
                  </a:lnTo>
                  <a:cubicBezTo>
                    <a:pt x="32159" y="231390"/>
                    <a:pt x="0" y="199231"/>
                    <a:pt x="0" y="159561"/>
                  </a:cubicBezTo>
                  <a:lnTo>
                    <a:pt x="0" y="71829"/>
                  </a:lnTo>
                  <a:cubicBezTo>
                    <a:pt x="0" y="32159"/>
                    <a:pt x="32159" y="0"/>
                    <a:pt x="71829" y="0"/>
                  </a:cubicBezTo>
                  <a:close/>
                </a:path>
              </a:pathLst>
            </a:custGeom>
            <a:solidFill>
              <a:srgbClr val="CC2A49"/>
            </a:solidFill>
          </p:spPr>
          <p:txBody>
            <a:bodyPr/>
            <a:lstStyle/>
            <a:p>
              <a:endParaRPr lang="en-NL"/>
            </a:p>
          </p:txBody>
        </p:sp>
        <p:sp>
          <p:nvSpPr>
            <p:cNvPr id="19" name="TextBox 19"/>
            <p:cNvSpPr txBox="1"/>
            <p:nvPr/>
          </p:nvSpPr>
          <p:spPr>
            <a:xfrm>
              <a:off x="0" y="-57150"/>
              <a:ext cx="1447748" cy="288540"/>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Culturally Responsive Pedagogy</a:t>
              </a:r>
            </a:p>
            <a:p>
              <a:pPr algn="ctr">
                <a:lnSpc>
                  <a:spcPts val="2520"/>
                </a:lnSpc>
              </a:pPr>
              <a:r>
                <a:rPr lang="en-US" sz="1800">
                  <a:solidFill>
                    <a:srgbClr val="FFFFFF"/>
                  </a:solidFill>
                  <a:latin typeface="Poppins"/>
                  <a:ea typeface="Poppins"/>
                  <a:cs typeface="Poppins"/>
                  <a:sym typeface="Poppins"/>
                </a:rPr>
                <a:t>(Gloria Ladson-Billings, Geneva Gay) </a:t>
              </a:r>
            </a:p>
          </p:txBody>
        </p:sp>
      </p:grpSp>
      <p:grpSp>
        <p:nvGrpSpPr>
          <p:cNvPr id="20" name="Group 20"/>
          <p:cNvGrpSpPr/>
          <p:nvPr/>
        </p:nvGrpSpPr>
        <p:grpSpPr>
          <a:xfrm>
            <a:off x="14648181" y="5582780"/>
            <a:ext cx="3785921" cy="1059069"/>
            <a:chOff x="0" y="0"/>
            <a:chExt cx="997115" cy="278932"/>
          </a:xfrm>
        </p:grpSpPr>
        <p:sp>
          <p:nvSpPr>
            <p:cNvPr id="21" name="Freeform 21"/>
            <p:cNvSpPr/>
            <p:nvPr/>
          </p:nvSpPr>
          <p:spPr>
            <a:xfrm>
              <a:off x="0" y="0"/>
              <a:ext cx="997115" cy="278932"/>
            </a:xfrm>
            <a:custGeom>
              <a:avLst/>
              <a:gdLst/>
              <a:ahLst/>
              <a:cxnLst/>
              <a:rect l="l" t="t" r="r" b="b"/>
              <a:pathLst>
                <a:path w="997115" h="278932">
                  <a:moveTo>
                    <a:pt x="104291" y="0"/>
                  </a:moveTo>
                  <a:lnTo>
                    <a:pt x="892824" y="0"/>
                  </a:lnTo>
                  <a:cubicBezTo>
                    <a:pt x="920484" y="0"/>
                    <a:pt x="947011" y="10988"/>
                    <a:pt x="966569" y="30546"/>
                  </a:cubicBezTo>
                  <a:cubicBezTo>
                    <a:pt x="986127" y="50105"/>
                    <a:pt x="997115" y="76631"/>
                    <a:pt x="997115" y="104291"/>
                  </a:cubicBezTo>
                  <a:lnTo>
                    <a:pt x="997115" y="174641"/>
                  </a:lnTo>
                  <a:cubicBezTo>
                    <a:pt x="997115" y="202300"/>
                    <a:pt x="986127" y="228827"/>
                    <a:pt x="966569" y="248386"/>
                  </a:cubicBezTo>
                  <a:cubicBezTo>
                    <a:pt x="947011" y="267944"/>
                    <a:pt x="920484" y="278932"/>
                    <a:pt x="892824" y="278932"/>
                  </a:cubicBezTo>
                  <a:lnTo>
                    <a:pt x="104291" y="278932"/>
                  </a:lnTo>
                  <a:cubicBezTo>
                    <a:pt x="76631" y="278932"/>
                    <a:pt x="50105" y="267944"/>
                    <a:pt x="30546" y="248386"/>
                  </a:cubicBezTo>
                  <a:cubicBezTo>
                    <a:pt x="10988" y="228827"/>
                    <a:pt x="0" y="202300"/>
                    <a:pt x="0" y="174641"/>
                  </a:cubicBezTo>
                  <a:lnTo>
                    <a:pt x="0" y="104291"/>
                  </a:lnTo>
                  <a:cubicBezTo>
                    <a:pt x="0" y="76631"/>
                    <a:pt x="10988" y="50105"/>
                    <a:pt x="30546" y="30546"/>
                  </a:cubicBezTo>
                  <a:cubicBezTo>
                    <a:pt x="50105" y="10988"/>
                    <a:pt x="76631" y="0"/>
                    <a:pt x="104291" y="0"/>
                  </a:cubicBezTo>
                  <a:close/>
                </a:path>
              </a:pathLst>
            </a:custGeom>
            <a:solidFill>
              <a:srgbClr val="CC2A49"/>
            </a:solidFill>
          </p:spPr>
          <p:txBody>
            <a:bodyPr/>
            <a:lstStyle/>
            <a:p>
              <a:endParaRPr lang="en-NL"/>
            </a:p>
          </p:txBody>
        </p:sp>
        <p:sp>
          <p:nvSpPr>
            <p:cNvPr id="22" name="TextBox 22"/>
            <p:cNvSpPr txBox="1"/>
            <p:nvPr/>
          </p:nvSpPr>
          <p:spPr>
            <a:xfrm>
              <a:off x="0" y="-57150"/>
              <a:ext cx="997115" cy="336082"/>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Anti-racist pedagogy</a:t>
              </a:r>
            </a:p>
            <a:p>
              <a:pPr algn="ctr">
                <a:lnSpc>
                  <a:spcPts val="2520"/>
                </a:lnSpc>
              </a:pPr>
              <a:r>
                <a:rPr lang="en-US" sz="1800">
                  <a:solidFill>
                    <a:srgbClr val="FFFFFF"/>
                  </a:solidFill>
                  <a:latin typeface="Poppins"/>
                  <a:ea typeface="Poppins"/>
                  <a:cs typeface="Poppins"/>
                  <a:sym typeface="Poppins"/>
                </a:rPr>
                <a:t>(Ibram X. Kendi, Battina Love)</a:t>
              </a:r>
            </a:p>
          </p:txBody>
        </p:sp>
      </p:grpSp>
      <p:grpSp>
        <p:nvGrpSpPr>
          <p:cNvPr id="23" name="Group 23"/>
          <p:cNvGrpSpPr/>
          <p:nvPr/>
        </p:nvGrpSpPr>
        <p:grpSpPr>
          <a:xfrm>
            <a:off x="11994513" y="4552968"/>
            <a:ext cx="4355865" cy="878560"/>
            <a:chOff x="0" y="0"/>
            <a:chExt cx="1147224" cy="231390"/>
          </a:xfrm>
        </p:grpSpPr>
        <p:sp>
          <p:nvSpPr>
            <p:cNvPr id="24" name="Freeform 24"/>
            <p:cNvSpPr/>
            <p:nvPr/>
          </p:nvSpPr>
          <p:spPr>
            <a:xfrm>
              <a:off x="0" y="0"/>
              <a:ext cx="1147224" cy="231390"/>
            </a:xfrm>
            <a:custGeom>
              <a:avLst/>
              <a:gdLst/>
              <a:ahLst/>
              <a:cxnLst/>
              <a:rect l="l" t="t" r="r" b="b"/>
              <a:pathLst>
                <a:path w="1147224" h="231390">
                  <a:moveTo>
                    <a:pt x="90645" y="0"/>
                  </a:moveTo>
                  <a:lnTo>
                    <a:pt x="1056579" y="0"/>
                  </a:lnTo>
                  <a:cubicBezTo>
                    <a:pt x="1080619" y="0"/>
                    <a:pt x="1103675" y="9550"/>
                    <a:pt x="1120674" y="26549"/>
                  </a:cubicBezTo>
                  <a:cubicBezTo>
                    <a:pt x="1137674" y="43549"/>
                    <a:pt x="1147224" y="66605"/>
                    <a:pt x="1147224" y="90645"/>
                  </a:cubicBezTo>
                  <a:lnTo>
                    <a:pt x="1147224" y="140745"/>
                  </a:lnTo>
                  <a:cubicBezTo>
                    <a:pt x="1147224" y="164786"/>
                    <a:pt x="1137674" y="187842"/>
                    <a:pt x="1120674" y="204841"/>
                  </a:cubicBezTo>
                  <a:cubicBezTo>
                    <a:pt x="1103675" y="221840"/>
                    <a:pt x="1080619" y="231390"/>
                    <a:pt x="1056579" y="231390"/>
                  </a:cubicBezTo>
                  <a:lnTo>
                    <a:pt x="90645" y="231390"/>
                  </a:lnTo>
                  <a:cubicBezTo>
                    <a:pt x="40583" y="231390"/>
                    <a:pt x="0" y="190807"/>
                    <a:pt x="0" y="140745"/>
                  </a:cubicBezTo>
                  <a:lnTo>
                    <a:pt x="0" y="90645"/>
                  </a:lnTo>
                  <a:cubicBezTo>
                    <a:pt x="0" y="66605"/>
                    <a:pt x="9550" y="43549"/>
                    <a:pt x="26549" y="26549"/>
                  </a:cubicBezTo>
                  <a:cubicBezTo>
                    <a:pt x="43549" y="9550"/>
                    <a:pt x="66605" y="0"/>
                    <a:pt x="90645" y="0"/>
                  </a:cubicBezTo>
                  <a:close/>
                </a:path>
              </a:pathLst>
            </a:custGeom>
            <a:solidFill>
              <a:srgbClr val="CC2A49"/>
            </a:solidFill>
          </p:spPr>
          <p:txBody>
            <a:bodyPr/>
            <a:lstStyle/>
            <a:p>
              <a:endParaRPr lang="en-NL"/>
            </a:p>
          </p:txBody>
        </p:sp>
        <p:sp>
          <p:nvSpPr>
            <p:cNvPr id="25" name="TextBox 25"/>
            <p:cNvSpPr txBox="1"/>
            <p:nvPr/>
          </p:nvSpPr>
          <p:spPr>
            <a:xfrm>
              <a:off x="0" y="-57150"/>
              <a:ext cx="1147224" cy="288540"/>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Social Justice Education</a:t>
              </a:r>
            </a:p>
            <a:p>
              <a:pPr algn="ctr">
                <a:lnSpc>
                  <a:spcPts val="2520"/>
                </a:lnSpc>
              </a:pPr>
              <a:r>
                <a:rPr lang="en-US" sz="1800">
                  <a:solidFill>
                    <a:srgbClr val="FFFFFF"/>
                  </a:solidFill>
                  <a:latin typeface="Poppins"/>
                  <a:ea typeface="Poppins"/>
                  <a:cs typeface="Poppins"/>
                  <a:sym typeface="Poppins"/>
                </a:rPr>
                <a:t>(Lee Anne Bell, Mauriana Adams)</a:t>
              </a:r>
            </a:p>
          </p:txBody>
        </p:sp>
      </p:grpSp>
      <p:grpSp>
        <p:nvGrpSpPr>
          <p:cNvPr id="26" name="Group 26"/>
          <p:cNvGrpSpPr/>
          <p:nvPr/>
        </p:nvGrpSpPr>
        <p:grpSpPr>
          <a:xfrm>
            <a:off x="13487135" y="8831832"/>
            <a:ext cx="4677478" cy="1384483"/>
            <a:chOff x="0" y="0"/>
            <a:chExt cx="1231928" cy="364638"/>
          </a:xfrm>
        </p:grpSpPr>
        <p:sp>
          <p:nvSpPr>
            <p:cNvPr id="27" name="Freeform 27"/>
            <p:cNvSpPr/>
            <p:nvPr/>
          </p:nvSpPr>
          <p:spPr>
            <a:xfrm>
              <a:off x="0" y="0"/>
              <a:ext cx="1231928" cy="364638"/>
            </a:xfrm>
            <a:custGeom>
              <a:avLst/>
              <a:gdLst/>
              <a:ahLst/>
              <a:cxnLst/>
              <a:rect l="l" t="t" r="r" b="b"/>
              <a:pathLst>
                <a:path w="1231928" h="364638">
                  <a:moveTo>
                    <a:pt x="84413" y="0"/>
                  </a:moveTo>
                  <a:lnTo>
                    <a:pt x="1147516" y="0"/>
                  </a:lnTo>
                  <a:cubicBezTo>
                    <a:pt x="1194136" y="0"/>
                    <a:pt x="1231928" y="37793"/>
                    <a:pt x="1231928" y="84413"/>
                  </a:cubicBezTo>
                  <a:lnTo>
                    <a:pt x="1231928" y="280225"/>
                  </a:lnTo>
                  <a:cubicBezTo>
                    <a:pt x="1231928" y="326845"/>
                    <a:pt x="1194136" y="364638"/>
                    <a:pt x="1147516" y="364638"/>
                  </a:cubicBezTo>
                  <a:lnTo>
                    <a:pt x="84413" y="364638"/>
                  </a:lnTo>
                  <a:cubicBezTo>
                    <a:pt x="37793" y="364638"/>
                    <a:pt x="0" y="326845"/>
                    <a:pt x="0" y="280225"/>
                  </a:cubicBezTo>
                  <a:lnTo>
                    <a:pt x="0" y="84413"/>
                  </a:lnTo>
                  <a:cubicBezTo>
                    <a:pt x="0" y="37793"/>
                    <a:pt x="37793" y="0"/>
                    <a:pt x="84413" y="0"/>
                  </a:cubicBezTo>
                  <a:close/>
                </a:path>
              </a:pathLst>
            </a:custGeom>
            <a:solidFill>
              <a:srgbClr val="CC2A49"/>
            </a:solidFill>
          </p:spPr>
          <p:txBody>
            <a:bodyPr/>
            <a:lstStyle/>
            <a:p>
              <a:endParaRPr lang="en-NL"/>
            </a:p>
          </p:txBody>
        </p:sp>
        <p:sp>
          <p:nvSpPr>
            <p:cNvPr id="28" name="TextBox 28"/>
            <p:cNvSpPr txBox="1"/>
            <p:nvPr/>
          </p:nvSpPr>
          <p:spPr>
            <a:xfrm>
              <a:off x="0" y="-57150"/>
              <a:ext cx="1231928" cy="421788"/>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Decoloniality in education</a:t>
              </a:r>
            </a:p>
            <a:p>
              <a:pPr algn="ctr">
                <a:lnSpc>
                  <a:spcPts val="2520"/>
                </a:lnSpc>
              </a:pPr>
              <a:r>
                <a:rPr lang="en-US" sz="1800">
                  <a:solidFill>
                    <a:srgbClr val="FFFFFF"/>
                  </a:solidFill>
                  <a:latin typeface="Poppins"/>
                  <a:ea typeface="Poppins"/>
                  <a:cs typeface="Poppins"/>
                  <a:sym typeface="Poppins"/>
                </a:rPr>
                <a:t>(Sabelo Ndlovu-Gatsheni, Walter Mignolo, Catherine Waslh, etc.)</a:t>
              </a:r>
            </a:p>
          </p:txBody>
        </p:sp>
      </p:grpSp>
      <p:grpSp>
        <p:nvGrpSpPr>
          <p:cNvPr id="29" name="Group 29"/>
          <p:cNvGrpSpPr/>
          <p:nvPr/>
        </p:nvGrpSpPr>
        <p:grpSpPr>
          <a:xfrm>
            <a:off x="11945929" y="6641191"/>
            <a:ext cx="3309149" cy="1216762"/>
            <a:chOff x="0" y="0"/>
            <a:chExt cx="871545" cy="320464"/>
          </a:xfrm>
        </p:grpSpPr>
        <p:sp>
          <p:nvSpPr>
            <p:cNvPr id="30" name="Freeform 30"/>
            <p:cNvSpPr/>
            <p:nvPr/>
          </p:nvSpPr>
          <p:spPr>
            <a:xfrm>
              <a:off x="0" y="0"/>
              <a:ext cx="871545" cy="320464"/>
            </a:xfrm>
            <a:custGeom>
              <a:avLst/>
              <a:gdLst/>
              <a:ahLst/>
              <a:cxnLst/>
              <a:rect l="l" t="t" r="r" b="b"/>
              <a:pathLst>
                <a:path w="871545" h="320464">
                  <a:moveTo>
                    <a:pt x="119317" y="0"/>
                  </a:moveTo>
                  <a:lnTo>
                    <a:pt x="752228" y="0"/>
                  </a:lnTo>
                  <a:cubicBezTo>
                    <a:pt x="783873" y="0"/>
                    <a:pt x="814222" y="12571"/>
                    <a:pt x="836598" y="34947"/>
                  </a:cubicBezTo>
                  <a:cubicBezTo>
                    <a:pt x="858975" y="57323"/>
                    <a:pt x="871545" y="87672"/>
                    <a:pt x="871545" y="119317"/>
                  </a:cubicBezTo>
                  <a:lnTo>
                    <a:pt x="871545" y="201147"/>
                  </a:lnTo>
                  <a:cubicBezTo>
                    <a:pt x="871545" y="232792"/>
                    <a:pt x="858975" y="263141"/>
                    <a:pt x="836598" y="285517"/>
                  </a:cubicBezTo>
                  <a:cubicBezTo>
                    <a:pt x="814222" y="307893"/>
                    <a:pt x="783873" y="320464"/>
                    <a:pt x="752228" y="320464"/>
                  </a:cubicBezTo>
                  <a:lnTo>
                    <a:pt x="119317" y="320464"/>
                  </a:lnTo>
                  <a:cubicBezTo>
                    <a:pt x="87672" y="320464"/>
                    <a:pt x="57323" y="307893"/>
                    <a:pt x="34947" y="285517"/>
                  </a:cubicBezTo>
                  <a:cubicBezTo>
                    <a:pt x="12571" y="263141"/>
                    <a:pt x="0" y="232792"/>
                    <a:pt x="0" y="201147"/>
                  </a:cubicBezTo>
                  <a:lnTo>
                    <a:pt x="0" y="119317"/>
                  </a:lnTo>
                  <a:cubicBezTo>
                    <a:pt x="0" y="87672"/>
                    <a:pt x="12571" y="57323"/>
                    <a:pt x="34947" y="34947"/>
                  </a:cubicBezTo>
                  <a:cubicBezTo>
                    <a:pt x="57323" y="12571"/>
                    <a:pt x="87672" y="0"/>
                    <a:pt x="119317" y="0"/>
                  </a:cubicBezTo>
                  <a:close/>
                </a:path>
              </a:pathLst>
            </a:custGeom>
            <a:solidFill>
              <a:srgbClr val="CC2A49"/>
            </a:solidFill>
          </p:spPr>
          <p:txBody>
            <a:bodyPr/>
            <a:lstStyle/>
            <a:p>
              <a:endParaRPr lang="en-NL"/>
            </a:p>
          </p:txBody>
        </p:sp>
        <p:sp>
          <p:nvSpPr>
            <p:cNvPr id="31" name="TextBox 31"/>
            <p:cNvSpPr txBox="1"/>
            <p:nvPr/>
          </p:nvSpPr>
          <p:spPr>
            <a:xfrm>
              <a:off x="0" y="-57150"/>
              <a:ext cx="871545" cy="377614"/>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Critical pedagogy</a:t>
              </a:r>
            </a:p>
            <a:p>
              <a:pPr algn="ctr">
                <a:lnSpc>
                  <a:spcPts val="2520"/>
                </a:lnSpc>
              </a:pPr>
              <a:r>
                <a:rPr lang="en-US" sz="1800">
                  <a:solidFill>
                    <a:srgbClr val="FFFFFF"/>
                  </a:solidFill>
                  <a:latin typeface="Poppins"/>
                  <a:ea typeface="Poppins"/>
                  <a:cs typeface="Poppins"/>
                  <a:sym typeface="Poppins"/>
                </a:rPr>
                <a:t>(bell hooks, Paulo Freire)</a:t>
              </a:r>
            </a:p>
          </p:txBody>
        </p:sp>
      </p:grpSp>
      <p:grpSp>
        <p:nvGrpSpPr>
          <p:cNvPr id="32" name="Group 32"/>
          <p:cNvGrpSpPr/>
          <p:nvPr/>
        </p:nvGrpSpPr>
        <p:grpSpPr>
          <a:xfrm>
            <a:off x="6419394" y="4992248"/>
            <a:ext cx="4552550" cy="878560"/>
            <a:chOff x="0" y="0"/>
            <a:chExt cx="1199026" cy="231390"/>
          </a:xfrm>
        </p:grpSpPr>
        <p:sp>
          <p:nvSpPr>
            <p:cNvPr id="33" name="Freeform 33"/>
            <p:cNvSpPr/>
            <p:nvPr/>
          </p:nvSpPr>
          <p:spPr>
            <a:xfrm>
              <a:off x="0" y="0"/>
              <a:ext cx="1199026" cy="231390"/>
            </a:xfrm>
            <a:custGeom>
              <a:avLst/>
              <a:gdLst/>
              <a:ahLst/>
              <a:cxnLst/>
              <a:rect l="l" t="t" r="r" b="b"/>
              <a:pathLst>
                <a:path w="1199026" h="231390">
                  <a:moveTo>
                    <a:pt x="86729" y="0"/>
                  </a:moveTo>
                  <a:lnTo>
                    <a:pt x="1112297" y="0"/>
                  </a:lnTo>
                  <a:cubicBezTo>
                    <a:pt x="1135299" y="0"/>
                    <a:pt x="1157358" y="9137"/>
                    <a:pt x="1173623" y="25402"/>
                  </a:cubicBezTo>
                  <a:cubicBezTo>
                    <a:pt x="1189888" y="41667"/>
                    <a:pt x="1199026" y="63727"/>
                    <a:pt x="1199026" y="86729"/>
                  </a:cubicBezTo>
                  <a:lnTo>
                    <a:pt x="1199026" y="144661"/>
                  </a:lnTo>
                  <a:cubicBezTo>
                    <a:pt x="1199026" y="167663"/>
                    <a:pt x="1189888" y="189723"/>
                    <a:pt x="1173623" y="205988"/>
                  </a:cubicBezTo>
                  <a:cubicBezTo>
                    <a:pt x="1157358" y="222253"/>
                    <a:pt x="1135299" y="231390"/>
                    <a:pt x="1112297" y="231390"/>
                  </a:cubicBezTo>
                  <a:lnTo>
                    <a:pt x="86729" y="231390"/>
                  </a:lnTo>
                  <a:cubicBezTo>
                    <a:pt x="38830" y="231390"/>
                    <a:pt x="0" y="192561"/>
                    <a:pt x="0" y="144661"/>
                  </a:cubicBezTo>
                  <a:lnTo>
                    <a:pt x="0" y="86729"/>
                  </a:lnTo>
                  <a:cubicBezTo>
                    <a:pt x="0" y="38830"/>
                    <a:pt x="38830" y="0"/>
                    <a:pt x="86729" y="0"/>
                  </a:cubicBezTo>
                  <a:close/>
                </a:path>
              </a:pathLst>
            </a:custGeom>
            <a:solidFill>
              <a:srgbClr val="CC2A49"/>
            </a:solidFill>
          </p:spPr>
          <p:txBody>
            <a:bodyPr/>
            <a:lstStyle/>
            <a:p>
              <a:endParaRPr lang="en-NL"/>
            </a:p>
          </p:txBody>
        </p:sp>
        <p:sp>
          <p:nvSpPr>
            <p:cNvPr id="34" name="TextBox 34"/>
            <p:cNvSpPr txBox="1"/>
            <p:nvPr/>
          </p:nvSpPr>
          <p:spPr>
            <a:xfrm>
              <a:off x="0" y="-57150"/>
              <a:ext cx="1199026" cy="288540"/>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Universal Design for Learning</a:t>
              </a:r>
            </a:p>
            <a:p>
              <a:pPr algn="ctr">
                <a:lnSpc>
                  <a:spcPts val="2520"/>
                </a:lnSpc>
              </a:pPr>
              <a:r>
                <a:rPr lang="en-US" sz="1800">
                  <a:solidFill>
                    <a:srgbClr val="FFFFFF"/>
                  </a:solidFill>
                  <a:latin typeface="Poppins"/>
                  <a:ea typeface="Poppins"/>
                  <a:cs typeface="Poppins"/>
                  <a:sym typeface="Poppins"/>
                </a:rPr>
                <a:t>(CAST - US) </a:t>
              </a:r>
            </a:p>
          </p:txBody>
        </p:sp>
      </p:grpSp>
      <p:sp>
        <p:nvSpPr>
          <p:cNvPr id="35" name="Freeform 35"/>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3"/>
            <a:stretch>
              <a:fillRect/>
            </a:stretch>
          </a:blipFill>
        </p:spPr>
        <p:txBody>
          <a:bodyPr/>
          <a:lstStyle/>
          <a:p>
            <a:endParaRPr lang="en-NL"/>
          </a:p>
        </p:txBody>
      </p:sp>
      <p:sp>
        <p:nvSpPr>
          <p:cNvPr id="36" name="Freeform 36"/>
          <p:cNvSpPr/>
          <p:nvPr/>
        </p:nvSpPr>
        <p:spPr>
          <a:xfrm>
            <a:off x="13366040" y="1028700"/>
            <a:ext cx="1612811" cy="560262"/>
          </a:xfrm>
          <a:custGeom>
            <a:avLst/>
            <a:gdLst/>
            <a:ahLst/>
            <a:cxnLst/>
            <a:rect l="l" t="t" r="r" b="b"/>
            <a:pathLst>
              <a:path w="1612811" h="560262">
                <a:moveTo>
                  <a:pt x="0" y="0"/>
                </a:moveTo>
                <a:lnTo>
                  <a:pt x="1612811" y="0"/>
                </a:lnTo>
                <a:lnTo>
                  <a:pt x="1612811" y="560262"/>
                </a:lnTo>
                <a:lnTo>
                  <a:pt x="0" y="560262"/>
                </a:lnTo>
                <a:lnTo>
                  <a:pt x="0" y="0"/>
                </a:lnTo>
                <a:close/>
              </a:path>
            </a:pathLst>
          </a:custGeom>
          <a:blipFill>
            <a:blip r:embed="rId4"/>
            <a:stretch>
              <a:fillRect/>
            </a:stretch>
          </a:blipFill>
        </p:spPr>
        <p:txBody>
          <a:bodyPr/>
          <a:lstStyle/>
          <a:p>
            <a:endParaRPr lang="en-NL"/>
          </a:p>
        </p:txBody>
      </p:sp>
      <p:sp>
        <p:nvSpPr>
          <p:cNvPr id="37" name="AutoShape 37"/>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sp>
        <p:nvSpPr>
          <p:cNvPr id="38" name="TextBox 38"/>
          <p:cNvSpPr txBox="1"/>
          <p:nvPr/>
        </p:nvSpPr>
        <p:spPr>
          <a:xfrm>
            <a:off x="326325" y="3437572"/>
            <a:ext cx="5048036" cy="798830"/>
          </a:xfrm>
          <a:prstGeom prst="rect">
            <a:avLst/>
          </a:prstGeom>
        </p:spPr>
        <p:txBody>
          <a:bodyPr lIns="0" tIns="0" rIns="0" bIns="0" rtlCol="0" anchor="t">
            <a:spAutoFit/>
          </a:bodyPr>
          <a:lstStyle/>
          <a:p>
            <a:pPr algn="ctr">
              <a:lnSpc>
                <a:spcPts val="3219"/>
              </a:lnSpc>
            </a:pPr>
            <a:r>
              <a:rPr lang="en-US" sz="2299" b="1" i="1">
                <a:solidFill>
                  <a:srgbClr val="383536"/>
                </a:solidFill>
                <a:latin typeface="Poppins Bold Italics"/>
                <a:ea typeface="Poppins Bold Italics"/>
                <a:cs typeface="Poppins Bold Italics"/>
                <a:sym typeface="Poppins Bold Italics"/>
              </a:rPr>
              <a:t>Support those who ‘don’t fit the norm’</a:t>
            </a:r>
          </a:p>
        </p:txBody>
      </p:sp>
      <p:grpSp>
        <p:nvGrpSpPr>
          <p:cNvPr id="39" name="Group 39"/>
          <p:cNvGrpSpPr/>
          <p:nvPr/>
        </p:nvGrpSpPr>
        <p:grpSpPr>
          <a:xfrm>
            <a:off x="4591450" y="8831832"/>
            <a:ext cx="4552550" cy="878560"/>
            <a:chOff x="0" y="0"/>
            <a:chExt cx="1199026" cy="231390"/>
          </a:xfrm>
        </p:grpSpPr>
        <p:sp>
          <p:nvSpPr>
            <p:cNvPr id="40" name="Freeform 40"/>
            <p:cNvSpPr/>
            <p:nvPr/>
          </p:nvSpPr>
          <p:spPr>
            <a:xfrm>
              <a:off x="0" y="0"/>
              <a:ext cx="1199026" cy="231390"/>
            </a:xfrm>
            <a:custGeom>
              <a:avLst/>
              <a:gdLst/>
              <a:ahLst/>
              <a:cxnLst/>
              <a:rect l="l" t="t" r="r" b="b"/>
              <a:pathLst>
                <a:path w="1199026" h="231390">
                  <a:moveTo>
                    <a:pt x="86729" y="0"/>
                  </a:moveTo>
                  <a:lnTo>
                    <a:pt x="1112297" y="0"/>
                  </a:lnTo>
                  <a:cubicBezTo>
                    <a:pt x="1135299" y="0"/>
                    <a:pt x="1157358" y="9137"/>
                    <a:pt x="1173623" y="25402"/>
                  </a:cubicBezTo>
                  <a:cubicBezTo>
                    <a:pt x="1189888" y="41667"/>
                    <a:pt x="1199026" y="63727"/>
                    <a:pt x="1199026" y="86729"/>
                  </a:cubicBezTo>
                  <a:lnTo>
                    <a:pt x="1199026" y="144661"/>
                  </a:lnTo>
                  <a:cubicBezTo>
                    <a:pt x="1199026" y="167663"/>
                    <a:pt x="1189888" y="189723"/>
                    <a:pt x="1173623" y="205988"/>
                  </a:cubicBezTo>
                  <a:cubicBezTo>
                    <a:pt x="1157358" y="222253"/>
                    <a:pt x="1135299" y="231390"/>
                    <a:pt x="1112297" y="231390"/>
                  </a:cubicBezTo>
                  <a:lnTo>
                    <a:pt x="86729" y="231390"/>
                  </a:lnTo>
                  <a:cubicBezTo>
                    <a:pt x="38830" y="231390"/>
                    <a:pt x="0" y="192561"/>
                    <a:pt x="0" y="144661"/>
                  </a:cubicBezTo>
                  <a:lnTo>
                    <a:pt x="0" y="86729"/>
                  </a:lnTo>
                  <a:cubicBezTo>
                    <a:pt x="0" y="38830"/>
                    <a:pt x="38830" y="0"/>
                    <a:pt x="86729" y="0"/>
                  </a:cubicBezTo>
                  <a:close/>
                </a:path>
              </a:pathLst>
            </a:custGeom>
            <a:solidFill>
              <a:srgbClr val="CC2A49"/>
            </a:solidFill>
          </p:spPr>
          <p:txBody>
            <a:bodyPr/>
            <a:lstStyle/>
            <a:p>
              <a:endParaRPr lang="en-NL"/>
            </a:p>
          </p:txBody>
        </p:sp>
        <p:sp>
          <p:nvSpPr>
            <p:cNvPr id="41" name="TextBox 41"/>
            <p:cNvSpPr txBox="1"/>
            <p:nvPr/>
          </p:nvSpPr>
          <p:spPr>
            <a:xfrm>
              <a:off x="0" y="-57150"/>
              <a:ext cx="1199026" cy="288540"/>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Inclusive Digital Pedagogy</a:t>
              </a:r>
            </a:p>
            <a:p>
              <a:pPr algn="ctr">
                <a:lnSpc>
                  <a:spcPts val="2520"/>
                </a:lnSpc>
              </a:pPr>
              <a:r>
                <a:rPr lang="en-US" sz="1800">
                  <a:solidFill>
                    <a:srgbClr val="FFFFFF"/>
                  </a:solidFill>
                  <a:latin typeface="Poppins"/>
                  <a:ea typeface="Poppins"/>
                  <a:cs typeface="Poppins"/>
                  <a:sym typeface="Poppins"/>
                </a:rPr>
                <a:t>(E-inclusion) </a:t>
              </a:r>
            </a:p>
          </p:txBody>
        </p:sp>
      </p:grpSp>
      <p:grpSp>
        <p:nvGrpSpPr>
          <p:cNvPr id="42" name="Group 42"/>
          <p:cNvGrpSpPr/>
          <p:nvPr/>
        </p:nvGrpSpPr>
        <p:grpSpPr>
          <a:xfrm>
            <a:off x="5374361" y="6157552"/>
            <a:ext cx="3168762" cy="878560"/>
            <a:chOff x="0" y="0"/>
            <a:chExt cx="834571" cy="231390"/>
          </a:xfrm>
        </p:grpSpPr>
        <p:sp>
          <p:nvSpPr>
            <p:cNvPr id="43" name="Freeform 43"/>
            <p:cNvSpPr/>
            <p:nvPr/>
          </p:nvSpPr>
          <p:spPr>
            <a:xfrm>
              <a:off x="0" y="0"/>
              <a:ext cx="834571" cy="231390"/>
            </a:xfrm>
            <a:custGeom>
              <a:avLst/>
              <a:gdLst/>
              <a:ahLst/>
              <a:cxnLst/>
              <a:rect l="l" t="t" r="r" b="b"/>
              <a:pathLst>
                <a:path w="834571" h="231390">
                  <a:moveTo>
                    <a:pt x="115695" y="0"/>
                  </a:moveTo>
                  <a:lnTo>
                    <a:pt x="718876" y="0"/>
                  </a:lnTo>
                  <a:cubicBezTo>
                    <a:pt x="749560" y="0"/>
                    <a:pt x="778988" y="12189"/>
                    <a:pt x="800685" y="33886"/>
                  </a:cubicBezTo>
                  <a:cubicBezTo>
                    <a:pt x="822382" y="55583"/>
                    <a:pt x="834571" y="85011"/>
                    <a:pt x="834571" y="115695"/>
                  </a:cubicBezTo>
                  <a:lnTo>
                    <a:pt x="834571" y="115695"/>
                  </a:lnTo>
                  <a:cubicBezTo>
                    <a:pt x="834571" y="146379"/>
                    <a:pt x="822382" y="175807"/>
                    <a:pt x="800685" y="197504"/>
                  </a:cubicBezTo>
                  <a:cubicBezTo>
                    <a:pt x="778988" y="219201"/>
                    <a:pt x="749560" y="231390"/>
                    <a:pt x="718876" y="231390"/>
                  </a:cubicBezTo>
                  <a:lnTo>
                    <a:pt x="115695" y="231390"/>
                  </a:lnTo>
                  <a:cubicBezTo>
                    <a:pt x="85011" y="231390"/>
                    <a:pt x="55583" y="219201"/>
                    <a:pt x="33886" y="197504"/>
                  </a:cubicBezTo>
                  <a:cubicBezTo>
                    <a:pt x="12189" y="175807"/>
                    <a:pt x="0" y="146379"/>
                    <a:pt x="0" y="115695"/>
                  </a:cubicBezTo>
                  <a:lnTo>
                    <a:pt x="0" y="115695"/>
                  </a:lnTo>
                  <a:cubicBezTo>
                    <a:pt x="0" y="85011"/>
                    <a:pt x="12189" y="55583"/>
                    <a:pt x="33886" y="33886"/>
                  </a:cubicBezTo>
                  <a:cubicBezTo>
                    <a:pt x="55583" y="12189"/>
                    <a:pt x="85011" y="0"/>
                    <a:pt x="115695" y="0"/>
                  </a:cubicBezTo>
                  <a:close/>
                </a:path>
              </a:pathLst>
            </a:custGeom>
            <a:solidFill>
              <a:srgbClr val="CC2A49"/>
            </a:solidFill>
          </p:spPr>
          <p:txBody>
            <a:bodyPr/>
            <a:lstStyle/>
            <a:p>
              <a:endParaRPr lang="en-NL"/>
            </a:p>
          </p:txBody>
        </p:sp>
        <p:sp>
          <p:nvSpPr>
            <p:cNvPr id="44" name="TextBox 44"/>
            <p:cNvSpPr txBox="1"/>
            <p:nvPr/>
          </p:nvSpPr>
          <p:spPr>
            <a:xfrm>
              <a:off x="0" y="-57150"/>
              <a:ext cx="834571" cy="288540"/>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Inclusive Excellence</a:t>
              </a:r>
            </a:p>
            <a:p>
              <a:pPr algn="ctr">
                <a:lnSpc>
                  <a:spcPts val="2520"/>
                </a:lnSpc>
              </a:pPr>
              <a:r>
                <a:rPr lang="en-US" sz="1800">
                  <a:solidFill>
                    <a:srgbClr val="FFFFFF"/>
                  </a:solidFill>
                  <a:latin typeface="Poppins"/>
                  <a:ea typeface="Poppins"/>
                  <a:cs typeface="Poppins"/>
                  <a:sym typeface="Poppins"/>
                </a:rPr>
                <a:t>(Frank Tuitt) </a:t>
              </a:r>
            </a:p>
          </p:txBody>
        </p:sp>
      </p:grpSp>
      <p:grpSp>
        <p:nvGrpSpPr>
          <p:cNvPr id="45" name="Group 45"/>
          <p:cNvGrpSpPr/>
          <p:nvPr/>
        </p:nvGrpSpPr>
        <p:grpSpPr>
          <a:xfrm>
            <a:off x="2217046" y="4436428"/>
            <a:ext cx="4002350" cy="923798"/>
            <a:chOff x="0" y="0"/>
            <a:chExt cx="1054117" cy="243305"/>
          </a:xfrm>
        </p:grpSpPr>
        <p:sp>
          <p:nvSpPr>
            <p:cNvPr id="46" name="Freeform 46"/>
            <p:cNvSpPr/>
            <p:nvPr/>
          </p:nvSpPr>
          <p:spPr>
            <a:xfrm>
              <a:off x="0" y="0"/>
              <a:ext cx="1054117" cy="243305"/>
            </a:xfrm>
            <a:custGeom>
              <a:avLst/>
              <a:gdLst/>
              <a:ahLst/>
              <a:cxnLst/>
              <a:rect l="l" t="t" r="r" b="b"/>
              <a:pathLst>
                <a:path w="1054117" h="243305">
                  <a:moveTo>
                    <a:pt x="98652" y="0"/>
                  </a:moveTo>
                  <a:lnTo>
                    <a:pt x="955465" y="0"/>
                  </a:lnTo>
                  <a:cubicBezTo>
                    <a:pt x="1009949" y="0"/>
                    <a:pt x="1054117" y="44168"/>
                    <a:pt x="1054117" y="98652"/>
                  </a:cubicBezTo>
                  <a:lnTo>
                    <a:pt x="1054117" y="144653"/>
                  </a:lnTo>
                  <a:cubicBezTo>
                    <a:pt x="1054117" y="170817"/>
                    <a:pt x="1043723" y="195910"/>
                    <a:pt x="1025223" y="214410"/>
                  </a:cubicBezTo>
                  <a:cubicBezTo>
                    <a:pt x="1006722" y="232911"/>
                    <a:pt x="981629" y="243305"/>
                    <a:pt x="955465" y="243305"/>
                  </a:cubicBezTo>
                  <a:lnTo>
                    <a:pt x="98652" y="243305"/>
                  </a:lnTo>
                  <a:cubicBezTo>
                    <a:pt x="72488" y="243305"/>
                    <a:pt x="47395" y="232911"/>
                    <a:pt x="28894" y="214410"/>
                  </a:cubicBezTo>
                  <a:cubicBezTo>
                    <a:pt x="10394" y="195910"/>
                    <a:pt x="0" y="170817"/>
                    <a:pt x="0" y="144653"/>
                  </a:cubicBezTo>
                  <a:lnTo>
                    <a:pt x="0" y="98652"/>
                  </a:lnTo>
                  <a:cubicBezTo>
                    <a:pt x="0" y="72488"/>
                    <a:pt x="10394" y="47395"/>
                    <a:pt x="28894" y="28894"/>
                  </a:cubicBezTo>
                  <a:cubicBezTo>
                    <a:pt x="47395" y="10394"/>
                    <a:pt x="72488" y="0"/>
                    <a:pt x="98652" y="0"/>
                  </a:cubicBezTo>
                  <a:close/>
                </a:path>
              </a:pathLst>
            </a:custGeom>
            <a:solidFill>
              <a:srgbClr val="CC2A49"/>
            </a:solidFill>
          </p:spPr>
          <p:txBody>
            <a:bodyPr/>
            <a:lstStyle/>
            <a:p>
              <a:endParaRPr lang="en-NL"/>
            </a:p>
          </p:txBody>
        </p:sp>
        <p:sp>
          <p:nvSpPr>
            <p:cNvPr id="47" name="TextBox 47"/>
            <p:cNvSpPr txBox="1"/>
            <p:nvPr/>
          </p:nvSpPr>
          <p:spPr>
            <a:xfrm>
              <a:off x="0" y="-57150"/>
              <a:ext cx="1054117" cy="300455"/>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Pedagogy of Excellence</a:t>
              </a:r>
            </a:p>
            <a:p>
              <a:pPr algn="ctr">
                <a:lnSpc>
                  <a:spcPts val="2799"/>
                </a:lnSpc>
              </a:pPr>
              <a:r>
                <a:rPr lang="en-US" sz="1999">
                  <a:solidFill>
                    <a:srgbClr val="FFFFFF"/>
                  </a:solidFill>
                  <a:latin typeface="Poppins"/>
                  <a:ea typeface="Poppins"/>
                  <a:cs typeface="Poppins"/>
                  <a:sym typeface="Poppins"/>
                </a:rPr>
                <a:t>(Adolfo Bermeo - AAP UCLA)</a:t>
              </a:r>
            </a:p>
          </p:txBody>
        </p:sp>
      </p:grpSp>
      <p:grpSp>
        <p:nvGrpSpPr>
          <p:cNvPr id="48" name="Group 48"/>
          <p:cNvGrpSpPr/>
          <p:nvPr/>
        </p:nvGrpSpPr>
        <p:grpSpPr>
          <a:xfrm>
            <a:off x="326325" y="8645513"/>
            <a:ext cx="3061443" cy="878560"/>
            <a:chOff x="0" y="0"/>
            <a:chExt cx="806306" cy="231390"/>
          </a:xfrm>
        </p:grpSpPr>
        <p:sp>
          <p:nvSpPr>
            <p:cNvPr id="49" name="Freeform 49"/>
            <p:cNvSpPr/>
            <p:nvPr/>
          </p:nvSpPr>
          <p:spPr>
            <a:xfrm>
              <a:off x="0" y="0"/>
              <a:ext cx="806306" cy="231390"/>
            </a:xfrm>
            <a:custGeom>
              <a:avLst/>
              <a:gdLst/>
              <a:ahLst/>
              <a:cxnLst/>
              <a:rect l="l" t="t" r="r" b="b"/>
              <a:pathLst>
                <a:path w="806306" h="231390">
                  <a:moveTo>
                    <a:pt x="115695" y="0"/>
                  </a:moveTo>
                  <a:lnTo>
                    <a:pt x="690611" y="0"/>
                  </a:lnTo>
                  <a:cubicBezTo>
                    <a:pt x="721295" y="0"/>
                    <a:pt x="750723" y="12189"/>
                    <a:pt x="772420" y="33886"/>
                  </a:cubicBezTo>
                  <a:cubicBezTo>
                    <a:pt x="794117" y="55583"/>
                    <a:pt x="806306" y="85011"/>
                    <a:pt x="806306" y="115695"/>
                  </a:cubicBezTo>
                  <a:lnTo>
                    <a:pt x="806306" y="115695"/>
                  </a:lnTo>
                  <a:cubicBezTo>
                    <a:pt x="806306" y="146379"/>
                    <a:pt x="794117" y="175807"/>
                    <a:pt x="772420" y="197504"/>
                  </a:cubicBezTo>
                  <a:cubicBezTo>
                    <a:pt x="750723" y="219201"/>
                    <a:pt x="721295" y="231390"/>
                    <a:pt x="690611" y="231390"/>
                  </a:cubicBezTo>
                  <a:lnTo>
                    <a:pt x="115695" y="231390"/>
                  </a:lnTo>
                  <a:cubicBezTo>
                    <a:pt x="85011" y="231390"/>
                    <a:pt x="55583" y="219201"/>
                    <a:pt x="33886" y="197504"/>
                  </a:cubicBezTo>
                  <a:cubicBezTo>
                    <a:pt x="12189" y="175807"/>
                    <a:pt x="0" y="146379"/>
                    <a:pt x="0" y="115695"/>
                  </a:cubicBezTo>
                  <a:lnTo>
                    <a:pt x="0" y="115695"/>
                  </a:lnTo>
                  <a:cubicBezTo>
                    <a:pt x="0" y="85011"/>
                    <a:pt x="12189" y="55583"/>
                    <a:pt x="33886" y="33886"/>
                  </a:cubicBezTo>
                  <a:cubicBezTo>
                    <a:pt x="55583" y="12189"/>
                    <a:pt x="85011" y="0"/>
                    <a:pt x="115695" y="0"/>
                  </a:cubicBezTo>
                  <a:close/>
                </a:path>
              </a:pathLst>
            </a:custGeom>
            <a:solidFill>
              <a:srgbClr val="CC2A49"/>
            </a:solidFill>
          </p:spPr>
          <p:txBody>
            <a:bodyPr/>
            <a:lstStyle/>
            <a:p>
              <a:endParaRPr lang="en-NL"/>
            </a:p>
          </p:txBody>
        </p:sp>
        <p:sp>
          <p:nvSpPr>
            <p:cNvPr id="50" name="TextBox 50"/>
            <p:cNvSpPr txBox="1"/>
            <p:nvPr/>
          </p:nvSpPr>
          <p:spPr>
            <a:xfrm>
              <a:off x="0" y="-57150"/>
              <a:ext cx="806306" cy="288540"/>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Special education</a:t>
              </a:r>
            </a:p>
          </p:txBody>
        </p:sp>
      </p:grpSp>
      <p:grpSp>
        <p:nvGrpSpPr>
          <p:cNvPr id="51" name="Group 51"/>
          <p:cNvGrpSpPr/>
          <p:nvPr/>
        </p:nvGrpSpPr>
        <p:grpSpPr>
          <a:xfrm>
            <a:off x="3098086" y="7468754"/>
            <a:ext cx="4552550" cy="923798"/>
            <a:chOff x="0" y="0"/>
            <a:chExt cx="1199026" cy="243305"/>
          </a:xfrm>
        </p:grpSpPr>
        <p:sp>
          <p:nvSpPr>
            <p:cNvPr id="52" name="Freeform 52"/>
            <p:cNvSpPr/>
            <p:nvPr/>
          </p:nvSpPr>
          <p:spPr>
            <a:xfrm>
              <a:off x="0" y="0"/>
              <a:ext cx="1199026" cy="243305"/>
            </a:xfrm>
            <a:custGeom>
              <a:avLst/>
              <a:gdLst/>
              <a:ahLst/>
              <a:cxnLst/>
              <a:rect l="l" t="t" r="r" b="b"/>
              <a:pathLst>
                <a:path w="1199026" h="243305">
                  <a:moveTo>
                    <a:pt x="86729" y="0"/>
                  </a:moveTo>
                  <a:lnTo>
                    <a:pt x="1112297" y="0"/>
                  </a:lnTo>
                  <a:cubicBezTo>
                    <a:pt x="1135299" y="0"/>
                    <a:pt x="1157358" y="9137"/>
                    <a:pt x="1173623" y="25402"/>
                  </a:cubicBezTo>
                  <a:cubicBezTo>
                    <a:pt x="1189888" y="41667"/>
                    <a:pt x="1199026" y="63727"/>
                    <a:pt x="1199026" y="86729"/>
                  </a:cubicBezTo>
                  <a:lnTo>
                    <a:pt x="1199026" y="156576"/>
                  </a:lnTo>
                  <a:cubicBezTo>
                    <a:pt x="1199026" y="204475"/>
                    <a:pt x="1160196" y="243305"/>
                    <a:pt x="1112297" y="243305"/>
                  </a:cubicBezTo>
                  <a:lnTo>
                    <a:pt x="86729" y="243305"/>
                  </a:lnTo>
                  <a:cubicBezTo>
                    <a:pt x="63727" y="243305"/>
                    <a:pt x="41667" y="234167"/>
                    <a:pt x="25402" y="217902"/>
                  </a:cubicBezTo>
                  <a:cubicBezTo>
                    <a:pt x="9137" y="201638"/>
                    <a:pt x="0" y="179578"/>
                    <a:pt x="0" y="156576"/>
                  </a:cubicBezTo>
                  <a:lnTo>
                    <a:pt x="0" y="86729"/>
                  </a:lnTo>
                  <a:cubicBezTo>
                    <a:pt x="0" y="38830"/>
                    <a:pt x="38830" y="0"/>
                    <a:pt x="86729" y="0"/>
                  </a:cubicBezTo>
                  <a:close/>
                </a:path>
              </a:pathLst>
            </a:custGeom>
            <a:solidFill>
              <a:srgbClr val="CC2A49"/>
            </a:solidFill>
          </p:spPr>
          <p:txBody>
            <a:bodyPr/>
            <a:lstStyle/>
            <a:p>
              <a:endParaRPr lang="en-NL"/>
            </a:p>
          </p:txBody>
        </p:sp>
        <p:sp>
          <p:nvSpPr>
            <p:cNvPr id="53" name="TextBox 53"/>
            <p:cNvSpPr txBox="1"/>
            <p:nvPr/>
          </p:nvSpPr>
          <p:spPr>
            <a:xfrm>
              <a:off x="0" y="-57150"/>
              <a:ext cx="1199026" cy="300455"/>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Trauma-Informed Pedagogy</a:t>
              </a:r>
            </a:p>
            <a:p>
              <a:pPr algn="ctr">
                <a:lnSpc>
                  <a:spcPts val="2799"/>
                </a:lnSpc>
              </a:pPr>
              <a:r>
                <a:rPr lang="en-US" sz="1999">
                  <a:solidFill>
                    <a:srgbClr val="FFFFFF"/>
                  </a:solidFill>
                  <a:latin typeface="Poppins"/>
                  <a:ea typeface="Poppins"/>
                  <a:cs typeface="Poppins"/>
                  <a:sym typeface="Poppins"/>
                </a:rPr>
                <a:t>(Mays Imad, etc.)</a:t>
              </a:r>
              <a:r>
                <a:rPr lang="en-US" sz="1999" b="1">
                  <a:solidFill>
                    <a:srgbClr val="FFFFFF"/>
                  </a:solidFill>
                  <a:latin typeface="Poppins Bold"/>
                  <a:ea typeface="Poppins Bold"/>
                  <a:cs typeface="Poppins Bold"/>
                  <a:sym typeface="Poppins Bold"/>
                </a:rPr>
                <a:t> </a:t>
              </a:r>
            </a:p>
          </p:txBody>
        </p:sp>
      </p:grpSp>
      <p:grpSp>
        <p:nvGrpSpPr>
          <p:cNvPr id="54" name="Group 54"/>
          <p:cNvGrpSpPr/>
          <p:nvPr/>
        </p:nvGrpSpPr>
        <p:grpSpPr>
          <a:xfrm>
            <a:off x="589100" y="5870808"/>
            <a:ext cx="4002350" cy="923798"/>
            <a:chOff x="0" y="0"/>
            <a:chExt cx="1054117" cy="243305"/>
          </a:xfrm>
        </p:grpSpPr>
        <p:sp>
          <p:nvSpPr>
            <p:cNvPr id="55" name="Freeform 55"/>
            <p:cNvSpPr/>
            <p:nvPr/>
          </p:nvSpPr>
          <p:spPr>
            <a:xfrm>
              <a:off x="0" y="0"/>
              <a:ext cx="1054117" cy="243305"/>
            </a:xfrm>
            <a:custGeom>
              <a:avLst/>
              <a:gdLst/>
              <a:ahLst/>
              <a:cxnLst/>
              <a:rect l="l" t="t" r="r" b="b"/>
              <a:pathLst>
                <a:path w="1054117" h="243305">
                  <a:moveTo>
                    <a:pt x="98652" y="0"/>
                  </a:moveTo>
                  <a:lnTo>
                    <a:pt x="955465" y="0"/>
                  </a:lnTo>
                  <a:cubicBezTo>
                    <a:pt x="1009949" y="0"/>
                    <a:pt x="1054117" y="44168"/>
                    <a:pt x="1054117" y="98652"/>
                  </a:cubicBezTo>
                  <a:lnTo>
                    <a:pt x="1054117" y="144653"/>
                  </a:lnTo>
                  <a:cubicBezTo>
                    <a:pt x="1054117" y="170817"/>
                    <a:pt x="1043723" y="195910"/>
                    <a:pt x="1025223" y="214410"/>
                  </a:cubicBezTo>
                  <a:cubicBezTo>
                    <a:pt x="1006722" y="232911"/>
                    <a:pt x="981629" y="243305"/>
                    <a:pt x="955465" y="243305"/>
                  </a:cubicBezTo>
                  <a:lnTo>
                    <a:pt x="98652" y="243305"/>
                  </a:lnTo>
                  <a:cubicBezTo>
                    <a:pt x="72488" y="243305"/>
                    <a:pt x="47395" y="232911"/>
                    <a:pt x="28894" y="214410"/>
                  </a:cubicBezTo>
                  <a:cubicBezTo>
                    <a:pt x="10394" y="195910"/>
                    <a:pt x="0" y="170817"/>
                    <a:pt x="0" y="144653"/>
                  </a:cubicBezTo>
                  <a:lnTo>
                    <a:pt x="0" y="98652"/>
                  </a:lnTo>
                  <a:cubicBezTo>
                    <a:pt x="0" y="72488"/>
                    <a:pt x="10394" y="47395"/>
                    <a:pt x="28894" y="28894"/>
                  </a:cubicBezTo>
                  <a:cubicBezTo>
                    <a:pt x="47395" y="10394"/>
                    <a:pt x="72488" y="0"/>
                    <a:pt x="98652" y="0"/>
                  </a:cubicBezTo>
                  <a:close/>
                </a:path>
              </a:pathLst>
            </a:custGeom>
            <a:solidFill>
              <a:srgbClr val="CC2A49"/>
            </a:solidFill>
          </p:spPr>
          <p:txBody>
            <a:bodyPr/>
            <a:lstStyle/>
            <a:p>
              <a:endParaRPr lang="en-NL"/>
            </a:p>
          </p:txBody>
        </p:sp>
        <p:sp>
          <p:nvSpPr>
            <p:cNvPr id="56" name="TextBox 56"/>
            <p:cNvSpPr txBox="1"/>
            <p:nvPr/>
          </p:nvSpPr>
          <p:spPr>
            <a:xfrm>
              <a:off x="0" y="-57150"/>
              <a:ext cx="1054117" cy="300455"/>
            </a:xfrm>
            <a:prstGeom prst="rect">
              <a:avLst/>
            </a:prstGeom>
          </p:spPr>
          <p:txBody>
            <a:bodyPr lIns="50800" tIns="50800" rIns="50800" bIns="50800" rtlCol="0" anchor="ctr"/>
            <a:lstStyle/>
            <a:p>
              <a:pPr algn="ctr">
                <a:lnSpc>
                  <a:spcPts val="2799"/>
                </a:lnSpc>
              </a:pPr>
              <a:r>
                <a:rPr lang="en-US" sz="1999" b="1">
                  <a:solidFill>
                    <a:srgbClr val="FFFFFF"/>
                  </a:solidFill>
                  <a:latin typeface="Poppins Bold"/>
                  <a:ea typeface="Poppins Bold"/>
                  <a:cs typeface="Poppins Bold"/>
                  <a:sym typeface="Poppins Bold"/>
                </a:rPr>
                <a:t>Student Retention</a:t>
              </a:r>
            </a:p>
            <a:p>
              <a:pPr algn="ctr">
                <a:lnSpc>
                  <a:spcPts val="2799"/>
                </a:lnSpc>
              </a:pPr>
              <a:r>
                <a:rPr lang="en-US" sz="1999">
                  <a:solidFill>
                    <a:srgbClr val="FFFFFF"/>
                  </a:solidFill>
                  <a:latin typeface="Poppins"/>
                  <a:ea typeface="Poppins"/>
                  <a:cs typeface="Poppins"/>
                  <a:sym typeface="Poppins"/>
                </a:rPr>
                <a:t>(Vincent Tinto, etc.)</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476" y="-16670"/>
            <a:ext cx="18510252" cy="10437020"/>
          </a:xfrm>
          <a:custGeom>
            <a:avLst/>
            <a:gdLst/>
            <a:ahLst/>
            <a:cxnLst/>
            <a:rect l="l" t="t" r="r" b="b"/>
            <a:pathLst>
              <a:path w="18510252" h="10437020">
                <a:moveTo>
                  <a:pt x="0" y="0"/>
                </a:moveTo>
                <a:lnTo>
                  <a:pt x="18510252" y="0"/>
                </a:lnTo>
                <a:lnTo>
                  <a:pt x="18510252" y="10437020"/>
                </a:lnTo>
                <a:lnTo>
                  <a:pt x="0" y="10437020"/>
                </a:lnTo>
                <a:lnTo>
                  <a:pt x="0" y="0"/>
                </a:lnTo>
                <a:close/>
              </a:path>
            </a:pathLst>
          </a:custGeom>
          <a:blipFill>
            <a:blip r:embed="rId4"/>
            <a:stretch>
              <a:fillRect b="-25379"/>
            </a:stretch>
          </a:blipFill>
        </p:spPr>
        <p:txBody>
          <a:bodyPr/>
          <a:lstStyle/>
          <a:p>
            <a:endParaRPr lang="en-NL"/>
          </a:p>
        </p:txBody>
      </p:sp>
      <p:sp>
        <p:nvSpPr>
          <p:cNvPr id="3" name="Freeform 3"/>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5"/>
            <a:stretch>
              <a:fillRect/>
            </a:stretch>
          </a:blipFill>
        </p:spPr>
        <p:txBody>
          <a:bodyPr/>
          <a:lstStyle/>
          <a:p>
            <a:endParaRPr lang="en-NL"/>
          </a:p>
        </p:txBody>
      </p:sp>
      <p:sp>
        <p:nvSpPr>
          <p:cNvPr id="4" name="AutoShape 4"/>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sp>
        <p:nvSpPr>
          <p:cNvPr id="5" name="TextBox 5"/>
          <p:cNvSpPr txBox="1"/>
          <p:nvPr/>
        </p:nvSpPr>
        <p:spPr>
          <a:xfrm>
            <a:off x="1028700" y="578358"/>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Example support approach</a:t>
            </a:r>
          </a:p>
        </p:txBody>
      </p:sp>
      <p:sp>
        <p:nvSpPr>
          <p:cNvPr id="6" name="TextBox 6"/>
          <p:cNvSpPr txBox="1"/>
          <p:nvPr/>
        </p:nvSpPr>
        <p:spPr>
          <a:xfrm>
            <a:off x="1996715" y="9172575"/>
            <a:ext cx="14294569" cy="566420"/>
          </a:xfrm>
          <a:prstGeom prst="rect">
            <a:avLst/>
          </a:prstGeom>
        </p:spPr>
        <p:txBody>
          <a:bodyPr lIns="0" tIns="0" rIns="0" bIns="0" rtlCol="0" anchor="t">
            <a:spAutoFit/>
          </a:bodyPr>
          <a:lstStyle/>
          <a:p>
            <a:pPr algn="ctr">
              <a:lnSpc>
                <a:spcPts val="4480"/>
              </a:lnSpc>
            </a:pPr>
            <a:r>
              <a:rPr lang="en-US" sz="3200">
                <a:solidFill>
                  <a:srgbClr val="383536"/>
                </a:solidFill>
                <a:latin typeface="Poppins"/>
                <a:ea typeface="Poppins"/>
                <a:cs typeface="Poppins"/>
                <a:sym typeface="Poppins"/>
              </a:rPr>
              <a:t>Bridging program UCLA for transfer students from community colleges</a:t>
            </a:r>
          </a:p>
        </p:txBody>
      </p:sp>
      <p:pic>
        <p:nvPicPr>
          <p:cNvPr id="8" name="Online Media 7" descr="UCLA Center for Community College Partnerships Overview">
            <a:hlinkClick r:id="" action="ppaction://media"/>
            <a:extLst>
              <a:ext uri="{FF2B5EF4-FFF2-40B4-BE49-F238E27FC236}">
                <a16:creationId xmlns:a16="http://schemas.microsoft.com/office/drawing/2014/main" id="{06BB501E-9A1E-CEA1-C100-3B443C7B6CFD}"/>
              </a:ext>
            </a:extLst>
          </p:cNvPr>
          <p:cNvPicPr>
            <a:picLocks noRot="1" noChangeAspect="1"/>
          </p:cNvPicPr>
          <p:nvPr>
            <a:videoFile r:link="rId1"/>
          </p:nvPr>
        </p:nvPicPr>
        <p:blipFill>
          <a:blip r:embed="rId6"/>
          <a:stretch>
            <a:fillRect/>
          </a:stretch>
        </p:blipFill>
        <p:spPr>
          <a:xfrm>
            <a:off x="3246635" y="2095500"/>
            <a:ext cx="11794729" cy="66640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476" y="-16670"/>
            <a:ext cx="18510252" cy="10437020"/>
          </a:xfrm>
          <a:custGeom>
            <a:avLst/>
            <a:gdLst/>
            <a:ahLst/>
            <a:cxnLst/>
            <a:rect l="l" t="t" r="r" b="b"/>
            <a:pathLst>
              <a:path w="18510252" h="10437020">
                <a:moveTo>
                  <a:pt x="0" y="0"/>
                </a:moveTo>
                <a:lnTo>
                  <a:pt x="18510252" y="0"/>
                </a:lnTo>
                <a:lnTo>
                  <a:pt x="18510252" y="10437020"/>
                </a:lnTo>
                <a:lnTo>
                  <a:pt x="0" y="10437020"/>
                </a:lnTo>
                <a:lnTo>
                  <a:pt x="0" y="0"/>
                </a:lnTo>
                <a:close/>
              </a:path>
            </a:pathLst>
          </a:custGeom>
          <a:blipFill>
            <a:blip r:embed="rId3"/>
            <a:stretch>
              <a:fillRect b="-25379"/>
            </a:stretch>
          </a:blipFill>
        </p:spPr>
        <p:txBody>
          <a:bodyPr/>
          <a:lstStyle/>
          <a:p>
            <a:endParaRPr lang="en-NL"/>
          </a:p>
        </p:txBody>
      </p:sp>
      <p:sp>
        <p:nvSpPr>
          <p:cNvPr id="3" name="Freeform 3"/>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4"/>
            <a:stretch>
              <a:fillRect/>
            </a:stretch>
          </a:blipFill>
        </p:spPr>
        <p:txBody>
          <a:bodyPr/>
          <a:lstStyle/>
          <a:p>
            <a:endParaRPr lang="en-NL"/>
          </a:p>
        </p:txBody>
      </p:sp>
      <p:sp>
        <p:nvSpPr>
          <p:cNvPr id="4" name="AutoShape 4"/>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sp>
        <p:nvSpPr>
          <p:cNvPr id="5" name="Freeform 5"/>
          <p:cNvSpPr/>
          <p:nvPr/>
        </p:nvSpPr>
        <p:spPr>
          <a:xfrm>
            <a:off x="674100" y="2034042"/>
            <a:ext cx="8469900" cy="4538003"/>
          </a:xfrm>
          <a:custGeom>
            <a:avLst/>
            <a:gdLst/>
            <a:ahLst/>
            <a:cxnLst/>
            <a:rect l="l" t="t" r="r" b="b"/>
            <a:pathLst>
              <a:path w="8469900" h="4538003">
                <a:moveTo>
                  <a:pt x="0" y="0"/>
                </a:moveTo>
                <a:lnTo>
                  <a:pt x="8469900" y="0"/>
                </a:lnTo>
                <a:lnTo>
                  <a:pt x="8469900" y="4538003"/>
                </a:lnTo>
                <a:lnTo>
                  <a:pt x="0" y="4538003"/>
                </a:lnTo>
                <a:lnTo>
                  <a:pt x="0" y="0"/>
                </a:lnTo>
                <a:close/>
              </a:path>
            </a:pathLst>
          </a:custGeom>
          <a:blipFill>
            <a:blip r:embed="rId5"/>
            <a:stretch>
              <a:fillRect t="-16209" b="-26339"/>
            </a:stretch>
          </a:blipFill>
        </p:spPr>
        <p:txBody>
          <a:bodyPr/>
          <a:lstStyle/>
          <a:p>
            <a:endParaRPr lang="en-NL"/>
          </a:p>
        </p:txBody>
      </p:sp>
      <p:sp>
        <p:nvSpPr>
          <p:cNvPr id="6" name="Freeform 6"/>
          <p:cNvSpPr/>
          <p:nvPr/>
        </p:nvSpPr>
        <p:spPr>
          <a:xfrm>
            <a:off x="9685281" y="2021386"/>
            <a:ext cx="8602719" cy="4550659"/>
          </a:xfrm>
          <a:custGeom>
            <a:avLst/>
            <a:gdLst/>
            <a:ahLst/>
            <a:cxnLst/>
            <a:rect l="l" t="t" r="r" b="b"/>
            <a:pathLst>
              <a:path w="8602719" h="4550659">
                <a:moveTo>
                  <a:pt x="0" y="0"/>
                </a:moveTo>
                <a:lnTo>
                  <a:pt x="8602719" y="0"/>
                </a:lnTo>
                <a:lnTo>
                  <a:pt x="8602719" y="4550659"/>
                </a:lnTo>
                <a:lnTo>
                  <a:pt x="0" y="4550659"/>
                </a:lnTo>
                <a:lnTo>
                  <a:pt x="0" y="0"/>
                </a:lnTo>
                <a:close/>
              </a:path>
            </a:pathLst>
          </a:custGeom>
          <a:blipFill>
            <a:blip r:embed="rId6"/>
            <a:stretch>
              <a:fillRect t="-21061" b="-7488"/>
            </a:stretch>
          </a:blipFill>
        </p:spPr>
        <p:txBody>
          <a:bodyPr/>
          <a:lstStyle/>
          <a:p>
            <a:endParaRPr lang="en-NL"/>
          </a:p>
        </p:txBody>
      </p:sp>
      <p:sp>
        <p:nvSpPr>
          <p:cNvPr id="7" name="Freeform 7"/>
          <p:cNvSpPr/>
          <p:nvPr/>
        </p:nvSpPr>
        <p:spPr>
          <a:xfrm>
            <a:off x="12167146" y="6559390"/>
            <a:ext cx="6137768" cy="3727610"/>
          </a:xfrm>
          <a:custGeom>
            <a:avLst/>
            <a:gdLst/>
            <a:ahLst/>
            <a:cxnLst/>
            <a:rect l="l" t="t" r="r" b="b"/>
            <a:pathLst>
              <a:path w="6137768" h="3727610">
                <a:moveTo>
                  <a:pt x="0" y="0"/>
                </a:moveTo>
                <a:lnTo>
                  <a:pt x="6137768" y="0"/>
                </a:lnTo>
                <a:lnTo>
                  <a:pt x="6137768" y="3727610"/>
                </a:lnTo>
                <a:lnTo>
                  <a:pt x="0" y="3727610"/>
                </a:lnTo>
                <a:lnTo>
                  <a:pt x="0" y="0"/>
                </a:lnTo>
                <a:close/>
              </a:path>
            </a:pathLst>
          </a:custGeom>
          <a:blipFill>
            <a:blip r:embed="rId7"/>
            <a:stretch>
              <a:fillRect t="-23492"/>
            </a:stretch>
          </a:blipFill>
        </p:spPr>
        <p:txBody>
          <a:bodyPr/>
          <a:lstStyle/>
          <a:p>
            <a:endParaRPr lang="en-NL"/>
          </a:p>
        </p:txBody>
      </p:sp>
      <p:sp>
        <p:nvSpPr>
          <p:cNvPr id="8" name="Freeform 8"/>
          <p:cNvSpPr/>
          <p:nvPr/>
        </p:nvSpPr>
        <p:spPr>
          <a:xfrm>
            <a:off x="70464" y="5988104"/>
            <a:ext cx="7430980" cy="4298896"/>
          </a:xfrm>
          <a:custGeom>
            <a:avLst/>
            <a:gdLst/>
            <a:ahLst/>
            <a:cxnLst/>
            <a:rect l="l" t="t" r="r" b="b"/>
            <a:pathLst>
              <a:path w="7430980" h="4298896">
                <a:moveTo>
                  <a:pt x="0" y="0"/>
                </a:moveTo>
                <a:lnTo>
                  <a:pt x="7430980" y="0"/>
                </a:lnTo>
                <a:lnTo>
                  <a:pt x="7430980" y="4298896"/>
                </a:lnTo>
                <a:lnTo>
                  <a:pt x="0" y="4298896"/>
                </a:lnTo>
                <a:lnTo>
                  <a:pt x="0" y="0"/>
                </a:lnTo>
                <a:close/>
              </a:path>
            </a:pathLst>
          </a:custGeom>
          <a:blipFill>
            <a:blip r:embed="rId8"/>
            <a:stretch>
              <a:fillRect t="-4579"/>
            </a:stretch>
          </a:blipFill>
        </p:spPr>
        <p:txBody>
          <a:bodyPr/>
          <a:lstStyle/>
          <a:p>
            <a:endParaRPr lang="en-NL"/>
          </a:p>
        </p:txBody>
      </p:sp>
      <p:sp>
        <p:nvSpPr>
          <p:cNvPr id="9" name="TextBox 9"/>
          <p:cNvSpPr txBox="1"/>
          <p:nvPr/>
        </p:nvSpPr>
        <p:spPr>
          <a:xfrm>
            <a:off x="1028700" y="623267"/>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Example support approach</a:t>
            </a:r>
          </a:p>
        </p:txBody>
      </p:sp>
      <p:sp>
        <p:nvSpPr>
          <p:cNvPr id="10" name="TextBox 10"/>
          <p:cNvSpPr txBox="1"/>
          <p:nvPr/>
        </p:nvSpPr>
        <p:spPr>
          <a:xfrm>
            <a:off x="7600571" y="7249505"/>
            <a:ext cx="4467448" cy="1690370"/>
          </a:xfrm>
          <a:prstGeom prst="rect">
            <a:avLst/>
          </a:prstGeom>
        </p:spPr>
        <p:txBody>
          <a:bodyPr lIns="0" tIns="0" rIns="0" bIns="0" rtlCol="0" anchor="t">
            <a:spAutoFit/>
          </a:bodyPr>
          <a:lstStyle/>
          <a:p>
            <a:pPr algn="ctr">
              <a:lnSpc>
                <a:spcPts val="4480"/>
              </a:lnSpc>
            </a:pPr>
            <a:r>
              <a:rPr lang="en-US" sz="3200">
                <a:solidFill>
                  <a:srgbClr val="383536"/>
                </a:solidFill>
                <a:latin typeface="Poppins"/>
                <a:ea typeface="Poppins"/>
                <a:cs typeface="Poppins"/>
                <a:sym typeface="Poppins"/>
              </a:rPr>
              <a:t>Student-led </a:t>
            </a:r>
          </a:p>
          <a:p>
            <a:pPr algn="ctr">
              <a:lnSpc>
                <a:spcPts val="4480"/>
              </a:lnSpc>
            </a:pPr>
            <a:r>
              <a:rPr lang="en-US" sz="3200">
                <a:solidFill>
                  <a:srgbClr val="383536"/>
                </a:solidFill>
                <a:latin typeface="Poppins"/>
                <a:ea typeface="Poppins"/>
                <a:cs typeface="Poppins"/>
                <a:sym typeface="Poppins"/>
              </a:rPr>
              <a:t>community programs</a:t>
            </a:r>
          </a:p>
          <a:p>
            <a:pPr algn="ctr">
              <a:lnSpc>
                <a:spcPts val="4480"/>
              </a:lnSpc>
            </a:pPr>
            <a:r>
              <a:rPr lang="en-US" sz="3200">
                <a:solidFill>
                  <a:srgbClr val="383536"/>
                </a:solidFill>
                <a:latin typeface="Poppins"/>
                <a:ea typeface="Poppins"/>
                <a:cs typeface="Poppins"/>
                <a:sym typeface="Poppins"/>
              </a:rPr>
              <a:t>UCLA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78358"/>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Approaches</a:t>
            </a:r>
          </a:p>
        </p:txBody>
      </p:sp>
      <p:grpSp>
        <p:nvGrpSpPr>
          <p:cNvPr id="3" name="Group 3"/>
          <p:cNvGrpSpPr/>
          <p:nvPr/>
        </p:nvGrpSpPr>
        <p:grpSpPr>
          <a:xfrm>
            <a:off x="0" y="2467991"/>
            <a:ext cx="5680014" cy="7851111"/>
            <a:chOff x="0" y="0"/>
            <a:chExt cx="1495971" cy="2067782"/>
          </a:xfrm>
        </p:grpSpPr>
        <p:sp>
          <p:nvSpPr>
            <p:cNvPr id="4" name="Freeform 4"/>
            <p:cNvSpPr/>
            <p:nvPr/>
          </p:nvSpPr>
          <p:spPr>
            <a:xfrm>
              <a:off x="0" y="0"/>
              <a:ext cx="1495971" cy="2067782"/>
            </a:xfrm>
            <a:custGeom>
              <a:avLst/>
              <a:gdLst/>
              <a:ahLst/>
              <a:cxnLst/>
              <a:rect l="l" t="t" r="r" b="b"/>
              <a:pathLst>
                <a:path w="1495971" h="2067782">
                  <a:moveTo>
                    <a:pt x="0" y="0"/>
                  </a:moveTo>
                  <a:lnTo>
                    <a:pt x="1495971" y="0"/>
                  </a:lnTo>
                  <a:lnTo>
                    <a:pt x="1495971" y="2067782"/>
                  </a:lnTo>
                  <a:lnTo>
                    <a:pt x="0" y="2067782"/>
                  </a:lnTo>
                  <a:close/>
                </a:path>
              </a:pathLst>
            </a:custGeom>
            <a:solidFill>
              <a:srgbClr val="CC2A49">
                <a:alpha val="33725"/>
              </a:srgbClr>
            </a:solidFill>
          </p:spPr>
          <p:txBody>
            <a:bodyPr/>
            <a:lstStyle/>
            <a:p>
              <a:endParaRPr lang="en-NL"/>
            </a:p>
          </p:txBody>
        </p:sp>
        <p:sp>
          <p:nvSpPr>
            <p:cNvPr id="5" name="TextBox 5"/>
            <p:cNvSpPr txBox="1"/>
            <p:nvPr/>
          </p:nvSpPr>
          <p:spPr>
            <a:xfrm>
              <a:off x="0" y="-57150"/>
              <a:ext cx="1495971" cy="2124932"/>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5680014" y="2467991"/>
            <a:ext cx="6257569" cy="7851111"/>
            <a:chOff x="0" y="0"/>
            <a:chExt cx="1648084" cy="2067782"/>
          </a:xfrm>
        </p:grpSpPr>
        <p:sp>
          <p:nvSpPr>
            <p:cNvPr id="7" name="Freeform 7"/>
            <p:cNvSpPr/>
            <p:nvPr/>
          </p:nvSpPr>
          <p:spPr>
            <a:xfrm>
              <a:off x="0" y="0"/>
              <a:ext cx="1648084" cy="2067782"/>
            </a:xfrm>
            <a:custGeom>
              <a:avLst/>
              <a:gdLst/>
              <a:ahLst/>
              <a:cxnLst/>
              <a:rect l="l" t="t" r="r" b="b"/>
              <a:pathLst>
                <a:path w="1648084" h="2067782">
                  <a:moveTo>
                    <a:pt x="0" y="0"/>
                  </a:moveTo>
                  <a:lnTo>
                    <a:pt x="1648084" y="0"/>
                  </a:lnTo>
                  <a:lnTo>
                    <a:pt x="1648084" y="2067782"/>
                  </a:lnTo>
                  <a:lnTo>
                    <a:pt x="0" y="2067782"/>
                  </a:lnTo>
                  <a:close/>
                </a:path>
              </a:pathLst>
            </a:custGeom>
            <a:solidFill>
              <a:srgbClr val="F36F38">
                <a:alpha val="52941"/>
              </a:srgbClr>
            </a:solidFill>
          </p:spPr>
          <p:txBody>
            <a:bodyPr/>
            <a:lstStyle/>
            <a:p>
              <a:endParaRPr lang="en-NL"/>
            </a:p>
          </p:txBody>
        </p:sp>
        <p:sp>
          <p:nvSpPr>
            <p:cNvPr id="8" name="TextBox 8"/>
            <p:cNvSpPr txBox="1"/>
            <p:nvPr/>
          </p:nvSpPr>
          <p:spPr>
            <a:xfrm>
              <a:off x="0" y="-57150"/>
              <a:ext cx="1648084" cy="2124932"/>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11937583" y="2467991"/>
            <a:ext cx="6350417" cy="7851111"/>
            <a:chOff x="0" y="0"/>
            <a:chExt cx="1672538" cy="2067782"/>
          </a:xfrm>
        </p:grpSpPr>
        <p:sp>
          <p:nvSpPr>
            <p:cNvPr id="10" name="Freeform 10"/>
            <p:cNvSpPr/>
            <p:nvPr/>
          </p:nvSpPr>
          <p:spPr>
            <a:xfrm>
              <a:off x="0" y="0"/>
              <a:ext cx="1672538" cy="2067782"/>
            </a:xfrm>
            <a:custGeom>
              <a:avLst/>
              <a:gdLst/>
              <a:ahLst/>
              <a:cxnLst/>
              <a:rect l="l" t="t" r="r" b="b"/>
              <a:pathLst>
                <a:path w="1672538" h="2067782">
                  <a:moveTo>
                    <a:pt x="0" y="0"/>
                  </a:moveTo>
                  <a:lnTo>
                    <a:pt x="1672538" y="0"/>
                  </a:lnTo>
                  <a:lnTo>
                    <a:pt x="1672538" y="2067782"/>
                  </a:lnTo>
                  <a:lnTo>
                    <a:pt x="0" y="2067782"/>
                  </a:lnTo>
                  <a:close/>
                </a:path>
              </a:pathLst>
            </a:custGeom>
            <a:solidFill>
              <a:srgbClr val="F69635">
                <a:alpha val="62745"/>
              </a:srgbClr>
            </a:solidFill>
          </p:spPr>
          <p:txBody>
            <a:bodyPr/>
            <a:lstStyle/>
            <a:p>
              <a:endParaRPr lang="en-NL"/>
            </a:p>
          </p:txBody>
        </p:sp>
        <p:sp>
          <p:nvSpPr>
            <p:cNvPr id="11" name="TextBox 11"/>
            <p:cNvSpPr txBox="1"/>
            <p:nvPr/>
          </p:nvSpPr>
          <p:spPr>
            <a:xfrm>
              <a:off x="0" y="-57150"/>
              <a:ext cx="1672538" cy="2124932"/>
            </a:xfrm>
            <a:prstGeom prst="rect">
              <a:avLst/>
            </a:prstGeom>
          </p:spPr>
          <p:txBody>
            <a:bodyPr lIns="50800" tIns="50800" rIns="50800" bIns="50800" rtlCol="0" anchor="ctr"/>
            <a:lstStyle/>
            <a:p>
              <a:pPr algn="ctr">
                <a:lnSpc>
                  <a:spcPts val="2520"/>
                </a:lnSpc>
              </a:pPr>
              <a:endParaRPr/>
            </a:p>
          </p:txBody>
        </p:sp>
      </p:grpSp>
      <p:sp>
        <p:nvSpPr>
          <p:cNvPr id="12" name="AutoShape 12"/>
          <p:cNvSpPr/>
          <p:nvPr/>
        </p:nvSpPr>
        <p:spPr>
          <a:xfrm>
            <a:off x="0" y="4533918"/>
            <a:ext cx="18288000" cy="0"/>
          </a:xfrm>
          <a:prstGeom prst="line">
            <a:avLst/>
          </a:prstGeom>
          <a:ln w="38100" cap="flat">
            <a:solidFill>
              <a:srgbClr val="000000">
                <a:alpha val="52941"/>
              </a:srgbClr>
            </a:solidFill>
            <a:prstDash val="sysDot"/>
            <a:headEnd type="none" w="sm" len="sm"/>
            <a:tailEnd type="triangle" w="lg" len="med"/>
          </a:ln>
        </p:spPr>
        <p:txBody>
          <a:bodyPr/>
          <a:lstStyle/>
          <a:p>
            <a:endParaRPr lang="en-NL"/>
          </a:p>
        </p:txBody>
      </p:sp>
      <p:sp>
        <p:nvSpPr>
          <p:cNvPr id="13" name="Freeform 13"/>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3"/>
            <a:stretch>
              <a:fillRect/>
            </a:stretch>
          </a:blipFill>
        </p:spPr>
        <p:txBody>
          <a:bodyPr/>
          <a:lstStyle/>
          <a:p>
            <a:endParaRPr lang="en-NL"/>
          </a:p>
        </p:txBody>
      </p:sp>
      <p:sp>
        <p:nvSpPr>
          <p:cNvPr id="14" name="Freeform 14"/>
          <p:cNvSpPr/>
          <p:nvPr/>
        </p:nvSpPr>
        <p:spPr>
          <a:xfrm>
            <a:off x="13366040" y="1028700"/>
            <a:ext cx="1612811" cy="560262"/>
          </a:xfrm>
          <a:custGeom>
            <a:avLst/>
            <a:gdLst/>
            <a:ahLst/>
            <a:cxnLst/>
            <a:rect l="l" t="t" r="r" b="b"/>
            <a:pathLst>
              <a:path w="1612811" h="560262">
                <a:moveTo>
                  <a:pt x="0" y="0"/>
                </a:moveTo>
                <a:lnTo>
                  <a:pt x="1612811" y="0"/>
                </a:lnTo>
                <a:lnTo>
                  <a:pt x="1612811" y="560262"/>
                </a:lnTo>
                <a:lnTo>
                  <a:pt x="0" y="560262"/>
                </a:lnTo>
                <a:lnTo>
                  <a:pt x="0" y="0"/>
                </a:lnTo>
                <a:close/>
              </a:path>
            </a:pathLst>
          </a:custGeom>
          <a:blipFill>
            <a:blip r:embed="rId4"/>
            <a:stretch>
              <a:fillRect/>
            </a:stretch>
          </a:blipFill>
        </p:spPr>
        <p:txBody>
          <a:bodyPr/>
          <a:lstStyle/>
          <a:p>
            <a:endParaRPr lang="en-NL"/>
          </a:p>
        </p:txBody>
      </p:sp>
      <p:sp>
        <p:nvSpPr>
          <p:cNvPr id="15" name="AutoShape 15"/>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sp>
        <p:nvSpPr>
          <p:cNvPr id="16" name="Freeform 16"/>
          <p:cNvSpPr/>
          <p:nvPr/>
        </p:nvSpPr>
        <p:spPr>
          <a:xfrm>
            <a:off x="12023308" y="5488778"/>
            <a:ext cx="6411203" cy="3895983"/>
          </a:xfrm>
          <a:custGeom>
            <a:avLst/>
            <a:gdLst/>
            <a:ahLst/>
            <a:cxnLst/>
            <a:rect l="l" t="t" r="r" b="b"/>
            <a:pathLst>
              <a:path w="6411203" h="3895983">
                <a:moveTo>
                  <a:pt x="0" y="0"/>
                </a:moveTo>
                <a:lnTo>
                  <a:pt x="6411203" y="0"/>
                </a:lnTo>
                <a:lnTo>
                  <a:pt x="6411203" y="3895983"/>
                </a:lnTo>
                <a:lnTo>
                  <a:pt x="0" y="3895983"/>
                </a:lnTo>
                <a:lnTo>
                  <a:pt x="0" y="0"/>
                </a:lnTo>
                <a:close/>
              </a:path>
            </a:pathLst>
          </a:custGeom>
          <a:blipFill>
            <a:blip r:embed="rId5"/>
            <a:stretch>
              <a:fillRect t="-2884" b="-9015"/>
            </a:stretch>
          </a:blipFill>
        </p:spPr>
        <p:txBody>
          <a:bodyPr/>
          <a:lstStyle/>
          <a:p>
            <a:endParaRPr lang="en-NL"/>
          </a:p>
        </p:txBody>
      </p:sp>
      <p:sp>
        <p:nvSpPr>
          <p:cNvPr id="17" name="Freeform 17"/>
          <p:cNvSpPr/>
          <p:nvPr/>
        </p:nvSpPr>
        <p:spPr>
          <a:xfrm>
            <a:off x="0" y="5547543"/>
            <a:ext cx="5593436" cy="3796545"/>
          </a:xfrm>
          <a:custGeom>
            <a:avLst/>
            <a:gdLst/>
            <a:ahLst/>
            <a:cxnLst/>
            <a:rect l="l" t="t" r="r" b="b"/>
            <a:pathLst>
              <a:path w="5593436" h="3796545">
                <a:moveTo>
                  <a:pt x="0" y="0"/>
                </a:moveTo>
                <a:lnTo>
                  <a:pt x="5593436" y="0"/>
                </a:lnTo>
                <a:lnTo>
                  <a:pt x="5593436" y="3796545"/>
                </a:lnTo>
                <a:lnTo>
                  <a:pt x="0" y="3796545"/>
                </a:lnTo>
                <a:lnTo>
                  <a:pt x="0" y="0"/>
                </a:lnTo>
                <a:close/>
              </a:path>
            </a:pathLst>
          </a:custGeom>
          <a:blipFill>
            <a:blip r:embed="rId6"/>
            <a:stretch>
              <a:fillRect/>
            </a:stretch>
          </a:blipFill>
        </p:spPr>
        <p:txBody>
          <a:bodyPr/>
          <a:lstStyle/>
          <a:p>
            <a:endParaRPr lang="en-NL"/>
          </a:p>
        </p:txBody>
      </p:sp>
      <p:sp>
        <p:nvSpPr>
          <p:cNvPr id="18" name="Freeform 18"/>
          <p:cNvSpPr/>
          <p:nvPr/>
        </p:nvSpPr>
        <p:spPr>
          <a:xfrm>
            <a:off x="5562970" y="5488778"/>
            <a:ext cx="6491657" cy="4166209"/>
          </a:xfrm>
          <a:custGeom>
            <a:avLst/>
            <a:gdLst/>
            <a:ahLst/>
            <a:cxnLst/>
            <a:rect l="l" t="t" r="r" b="b"/>
            <a:pathLst>
              <a:path w="6491657" h="4166209">
                <a:moveTo>
                  <a:pt x="0" y="0"/>
                </a:moveTo>
                <a:lnTo>
                  <a:pt x="6491657" y="0"/>
                </a:lnTo>
                <a:lnTo>
                  <a:pt x="6491657" y="4166209"/>
                </a:lnTo>
                <a:lnTo>
                  <a:pt x="0" y="4166209"/>
                </a:lnTo>
                <a:lnTo>
                  <a:pt x="0" y="0"/>
                </a:lnTo>
                <a:close/>
              </a:path>
            </a:pathLst>
          </a:custGeom>
          <a:blipFill>
            <a:blip r:embed="rId7"/>
            <a:stretch>
              <a:fillRect t="-9136"/>
            </a:stretch>
          </a:blipFill>
        </p:spPr>
        <p:txBody>
          <a:bodyPr/>
          <a:lstStyle/>
          <a:p>
            <a:endParaRPr lang="en-NL"/>
          </a:p>
        </p:txBody>
      </p:sp>
      <p:sp>
        <p:nvSpPr>
          <p:cNvPr id="19" name="TextBox 19"/>
          <p:cNvSpPr txBox="1"/>
          <p:nvPr/>
        </p:nvSpPr>
        <p:spPr>
          <a:xfrm>
            <a:off x="12171671" y="2732757"/>
            <a:ext cx="5992943"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Social Justice approaches</a:t>
            </a:r>
          </a:p>
        </p:txBody>
      </p:sp>
      <p:sp>
        <p:nvSpPr>
          <p:cNvPr id="20" name="TextBox 20"/>
          <p:cNvSpPr txBox="1"/>
          <p:nvPr/>
        </p:nvSpPr>
        <p:spPr>
          <a:xfrm>
            <a:off x="12289788" y="3437572"/>
            <a:ext cx="5646006" cy="798830"/>
          </a:xfrm>
          <a:prstGeom prst="rect">
            <a:avLst/>
          </a:prstGeom>
        </p:spPr>
        <p:txBody>
          <a:bodyPr lIns="0" tIns="0" rIns="0" bIns="0" rtlCol="0" anchor="t">
            <a:spAutoFit/>
          </a:bodyPr>
          <a:lstStyle/>
          <a:p>
            <a:pPr algn="ctr">
              <a:lnSpc>
                <a:spcPts val="3219"/>
              </a:lnSpc>
            </a:pPr>
            <a:r>
              <a:rPr lang="en-US" sz="2299" b="1" i="1">
                <a:solidFill>
                  <a:srgbClr val="383536"/>
                </a:solidFill>
                <a:latin typeface="Poppins Bold Italics"/>
                <a:ea typeface="Poppins Bold Italics"/>
                <a:cs typeface="Poppins Bold Italics"/>
                <a:sym typeface="Poppins Bold Italics"/>
              </a:rPr>
              <a:t>Challenge and dismantle </a:t>
            </a:r>
            <a:r>
              <a:rPr lang="en-US" sz="2299" i="1">
                <a:solidFill>
                  <a:srgbClr val="383536"/>
                </a:solidFill>
                <a:latin typeface="Poppins Italics"/>
                <a:ea typeface="Poppins Italics"/>
                <a:cs typeface="Poppins Italics"/>
                <a:sym typeface="Poppins Italics"/>
              </a:rPr>
              <a:t>inequitable norms, in and outside the classroom</a:t>
            </a:r>
          </a:p>
        </p:txBody>
      </p:sp>
      <p:sp>
        <p:nvSpPr>
          <p:cNvPr id="21" name="TextBox 21"/>
          <p:cNvSpPr txBox="1"/>
          <p:nvPr/>
        </p:nvSpPr>
        <p:spPr>
          <a:xfrm>
            <a:off x="-222529" y="2732757"/>
            <a:ext cx="6125072"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Support approaches</a:t>
            </a:r>
          </a:p>
        </p:txBody>
      </p:sp>
      <p:sp>
        <p:nvSpPr>
          <p:cNvPr id="22" name="TextBox 22"/>
          <p:cNvSpPr txBox="1"/>
          <p:nvPr/>
        </p:nvSpPr>
        <p:spPr>
          <a:xfrm>
            <a:off x="5593436" y="2732757"/>
            <a:ext cx="6125072" cy="566420"/>
          </a:xfrm>
          <a:prstGeom prst="rect">
            <a:avLst/>
          </a:prstGeom>
        </p:spPr>
        <p:txBody>
          <a:bodyPr lIns="0" tIns="0" rIns="0" bIns="0" rtlCol="0" anchor="t">
            <a:spAutoFit/>
          </a:bodyPr>
          <a:lstStyle/>
          <a:p>
            <a:pPr algn="ctr">
              <a:lnSpc>
                <a:spcPts val="4480"/>
              </a:lnSpc>
            </a:pPr>
            <a:r>
              <a:rPr lang="en-US" sz="3200" b="1">
                <a:solidFill>
                  <a:srgbClr val="383536"/>
                </a:solidFill>
                <a:latin typeface="Poppins Ultra-Bold"/>
                <a:ea typeface="Poppins Ultra-Bold"/>
                <a:cs typeface="Poppins Ultra-Bold"/>
                <a:sym typeface="Poppins Ultra-Bold"/>
              </a:rPr>
              <a:t>Other D&amp;I approaches</a:t>
            </a:r>
          </a:p>
        </p:txBody>
      </p:sp>
      <p:sp>
        <p:nvSpPr>
          <p:cNvPr id="23" name="TextBox 23"/>
          <p:cNvSpPr txBox="1"/>
          <p:nvPr/>
        </p:nvSpPr>
        <p:spPr>
          <a:xfrm>
            <a:off x="326325" y="3437572"/>
            <a:ext cx="5048036" cy="798830"/>
          </a:xfrm>
          <a:prstGeom prst="rect">
            <a:avLst/>
          </a:prstGeom>
        </p:spPr>
        <p:txBody>
          <a:bodyPr lIns="0" tIns="0" rIns="0" bIns="0" rtlCol="0" anchor="t">
            <a:spAutoFit/>
          </a:bodyPr>
          <a:lstStyle/>
          <a:p>
            <a:pPr algn="ctr">
              <a:lnSpc>
                <a:spcPts val="3219"/>
              </a:lnSpc>
            </a:pPr>
            <a:r>
              <a:rPr lang="en-US" sz="2299" b="1" i="1">
                <a:solidFill>
                  <a:srgbClr val="383536"/>
                </a:solidFill>
                <a:latin typeface="Poppins Bold Italics"/>
                <a:ea typeface="Poppins Bold Italics"/>
                <a:cs typeface="Poppins Bold Italics"/>
                <a:sym typeface="Poppins Bold Italics"/>
              </a:rPr>
              <a:t>Add-ons </a:t>
            </a:r>
            <a:r>
              <a:rPr lang="en-US" sz="2299" i="1">
                <a:solidFill>
                  <a:srgbClr val="383536"/>
                </a:solidFill>
                <a:latin typeface="Poppins Italics"/>
                <a:ea typeface="Poppins Italics"/>
                <a:cs typeface="Poppins Italics"/>
                <a:sym typeface="Poppins Italics"/>
              </a:rPr>
              <a:t>to support those who ‘don’t fit the norm’</a:t>
            </a:r>
          </a:p>
        </p:txBody>
      </p:sp>
      <p:sp>
        <p:nvSpPr>
          <p:cNvPr id="24" name="TextBox 24"/>
          <p:cNvSpPr txBox="1"/>
          <p:nvPr/>
        </p:nvSpPr>
        <p:spPr>
          <a:xfrm>
            <a:off x="5958761" y="3437572"/>
            <a:ext cx="5394421" cy="798830"/>
          </a:xfrm>
          <a:prstGeom prst="rect">
            <a:avLst/>
          </a:prstGeom>
        </p:spPr>
        <p:txBody>
          <a:bodyPr lIns="0" tIns="0" rIns="0" bIns="0" rtlCol="0" anchor="t">
            <a:spAutoFit/>
          </a:bodyPr>
          <a:lstStyle/>
          <a:p>
            <a:pPr algn="ctr">
              <a:lnSpc>
                <a:spcPts val="3219"/>
              </a:lnSpc>
            </a:pPr>
            <a:r>
              <a:rPr lang="en-US" sz="2299" b="1" i="1">
                <a:solidFill>
                  <a:srgbClr val="383536"/>
                </a:solidFill>
                <a:latin typeface="Poppins Bold Italics"/>
                <a:ea typeface="Poppins Bold Italics"/>
                <a:cs typeface="Poppins Bold Italics"/>
                <a:sym typeface="Poppins Bold Italics"/>
              </a:rPr>
              <a:t>Reform </a:t>
            </a:r>
            <a:r>
              <a:rPr lang="en-US" sz="2299" i="1">
                <a:solidFill>
                  <a:srgbClr val="383536"/>
                </a:solidFill>
                <a:latin typeface="Poppins Italics"/>
                <a:ea typeface="Poppins Italics"/>
                <a:cs typeface="Poppins Italics"/>
                <a:sym typeface="Poppins Italics"/>
              </a:rPr>
              <a:t>the norm to increase sense of belonging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28268" y="2467991"/>
            <a:ext cx="8859732" cy="4983599"/>
          </a:xfrm>
          <a:custGeom>
            <a:avLst/>
            <a:gdLst/>
            <a:ahLst/>
            <a:cxnLst/>
            <a:rect l="l" t="t" r="r" b="b"/>
            <a:pathLst>
              <a:path w="8859732" h="4983599">
                <a:moveTo>
                  <a:pt x="0" y="0"/>
                </a:moveTo>
                <a:lnTo>
                  <a:pt x="8859732" y="0"/>
                </a:lnTo>
                <a:lnTo>
                  <a:pt x="8859732" y="4983599"/>
                </a:lnTo>
                <a:lnTo>
                  <a:pt x="0" y="4983599"/>
                </a:lnTo>
                <a:lnTo>
                  <a:pt x="0" y="0"/>
                </a:lnTo>
                <a:close/>
              </a:path>
            </a:pathLst>
          </a:custGeom>
          <a:blipFill>
            <a:blip r:embed="rId3"/>
            <a:stretch>
              <a:fillRect/>
            </a:stretch>
          </a:blipFill>
        </p:spPr>
        <p:txBody>
          <a:bodyPr/>
          <a:lstStyle/>
          <a:p>
            <a:endParaRPr lang="en-NL"/>
          </a:p>
        </p:txBody>
      </p:sp>
      <p:sp>
        <p:nvSpPr>
          <p:cNvPr id="3" name="TextBox 3"/>
          <p:cNvSpPr txBox="1"/>
          <p:nvPr/>
        </p:nvSpPr>
        <p:spPr>
          <a:xfrm>
            <a:off x="16230600" y="7451590"/>
            <a:ext cx="1905000" cy="1606530"/>
          </a:xfrm>
          <a:prstGeom prst="rect">
            <a:avLst/>
          </a:prstGeom>
        </p:spPr>
        <p:txBody>
          <a:bodyPr wrap="square" lIns="0" tIns="0" rIns="0" bIns="0" rtlCol="0" anchor="t">
            <a:spAutoFit/>
          </a:bodyPr>
          <a:lstStyle/>
          <a:p>
            <a:pPr algn="ctr">
              <a:lnSpc>
                <a:spcPts val="1763"/>
              </a:lnSpc>
            </a:pPr>
            <a:r>
              <a:rPr lang="en-US" sz="1259" b="1" dirty="0">
                <a:solidFill>
                  <a:srgbClr val="383536"/>
                </a:solidFill>
                <a:latin typeface="Poppins Medium"/>
                <a:ea typeface="Poppins Medium"/>
                <a:cs typeface="Poppins Medium"/>
                <a:sym typeface="Poppins Medium"/>
              </a:rPr>
              <a:t>Image: Chidiebere Ibe</a:t>
            </a:r>
          </a:p>
          <a:p>
            <a:pPr algn="r">
              <a:lnSpc>
                <a:spcPts val="1763"/>
              </a:lnSpc>
            </a:pPr>
            <a:endParaRPr lang="en-US" sz="1259" b="1" dirty="0">
              <a:solidFill>
                <a:srgbClr val="383536"/>
              </a:solidFill>
              <a:latin typeface="Poppins Medium"/>
              <a:ea typeface="Poppins Medium"/>
              <a:cs typeface="Poppins Medium"/>
              <a:sym typeface="Poppins Medium"/>
            </a:endParaRPr>
          </a:p>
          <a:p>
            <a:pPr algn="r">
              <a:lnSpc>
                <a:spcPts val="1763"/>
              </a:lnSpc>
            </a:pPr>
            <a:r>
              <a:rPr lang="en-US" sz="1259" b="1" dirty="0">
                <a:solidFill>
                  <a:srgbClr val="383536"/>
                </a:solidFill>
                <a:latin typeface="Poppins Medium"/>
                <a:ea typeface="Poppins Medium"/>
                <a:cs typeface="Poppins Medium"/>
                <a:sym typeface="Poppins Medium"/>
              </a:rPr>
              <a:t>Image relates to the card ‘Diverse representation and perspectives in curriculums’</a:t>
            </a:r>
          </a:p>
        </p:txBody>
      </p:sp>
      <p:sp>
        <p:nvSpPr>
          <p:cNvPr id="4" name="AutoShape 4"/>
          <p:cNvSpPr/>
          <p:nvPr/>
        </p:nvSpPr>
        <p:spPr>
          <a:xfrm>
            <a:off x="0" y="0"/>
            <a:ext cx="18288000" cy="2467991"/>
          </a:xfrm>
          <a:prstGeom prst="rect">
            <a:avLst/>
          </a:prstGeom>
          <a:solidFill>
            <a:srgbClr val="F0EDE9"/>
          </a:solidFill>
        </p:spPr>
        <p:txBody>
          <a:bodyPr/>
          <a:lstStyle/>
          <a:p>
            <a:endParaRPr lang="en-NL"/>
          </a:p>
        </p:txBody>
      </p:sp>
      <p:sp>
        <p:nvSpPr>
          <p:cNvPr id="5" name="TextBox 5"/>
          <p:cNvSpPr txBox="1"/>
          <p:nvPr/>
        </p:nvSpPr>
        <p:spPr>
          <a:xfrm>
            <a:off x="1028700" y="578358"/>
            <a:ext cx="13950151" cy="1187450"/>
          </a:xfrm>
          <a:prstGeom prst="rect">
            <a:avLst/>
          </a:prstGeom>
        </p:spPr>
        <p:txBody>
          <a:bodyPr lIns="0" tIns="0" rIns="0" bIns="0" rtlCol="0" anchor="t">
            <a:spAutoFit/>
          </a:bodyPr>
          <a:lstStyle/>
          <a:p>
            <a:pPr marL="0" lvl="0" indent="0" algn="l">
              <a:lnSpc>
                <a:spcPts val="9099"/>
              </a:lnSpc>
              <a:spcBef>
                <a:spcPct val="0"/>
              </a:spcBef>
            </a:pPr>
            <a:r>
              <a:rPr lang="en-US" sz="6999" b="1" spc="-139">
                <a:solidFill>
                  <a:srgbClr val="383536"/>
                </a:solidFill>
                <a:latin typeface="Poppins Bold"/>
                <a:ea typeface="Poppins Bold"/>
                <a:cs typeface="Poppins Bold"/>
                <a:sym typeface="Poppins Bold"/>
              </a:rPr>
              <a:t>Inclusive teaching practices</a:t>
            </a:r>
          </a:p>
        </p:txBody>
      </p:sp>
      <p:sp>
        <p:nvSpPr>
          <p:cNvPr id="6" name="Freeform 6"/>
          <p:cNvSpPr/>
          <p:nvPr/>
        </p:nvSpPr>
        <p:spPr>
          <a:xfrm>
            <a:off x="15245554" y="756972"/>
            <a:ext cx="2591176" cy="1053745"/>
          </a:xfrm>
          <a:custGeom>
            <a:avLst/>
            <a:gdLst/>
            <a:ahLst/>
            <a:cxnLst/>
            <a:rect l="l" t="t" r="r" b="b"/>
            <a:pathLst>
              <a:path w="2591176" h="1053745">
                <a:moveTo>
                  <a:pt x="0" y="0"/>
                </a:moveTo>
                <a:lnTo>
                  <a:pt x="2591176" y="0"/>
                </a:lnTo>
                <a:lnTo>
                  <a:pt x="2591176" y="1053745"/>
                </a:lnTo>
                <a:lnTo>
                  <a:pt x="0" y="1053745"/>
                </a:lnTo>
                <a:lnTo>
                  <a:pt x="0" y="0"/>
                </a:lnTo>
                <a:close/>
              </a:path>
            </a:pathLst>
          </a:custGeom>
          <a:blipFill>
            <a:blip r:embed="rId4"/>
            <a:stretch>
              <a:fillRect/>
            </a:stretch>
          </a:blipFill>
        </p:spPr>
        <p:txBody>
          <a:bodyPr/>
          <a:lstStyle/>
          <a:p>
            <a:endParaRPr lang="en-NL"/>
          </a:p>
        </p:txBody>
      </p:sp>
      <p:sp>
        <p:nvSpPr>
          <p:cNvPr id="7" name="AutoShape 7"/>
          <p:cNvSpPr/>
          <p:nvPr/>
        </p:nvSpPr>
        <p:spPr>
          <a:xfrm flipH="1" flipV="1">
            <a:off x="15236030" y="806946"/>
            <a:ext cx="19048" cy="1003771"/>
          </a:xfrm>
          <a:prstGeom prst="line">
            <a:avLst/>
          </a:prstGeom>
          <a:ln w="38100" cap="flat">
            <a:solidFill>
              <a:srgbClr val="000000"/>
            </a:solidFill>
            <a:prstDash val="solid"/>
            <a:headEnd type="none" w="sm" len="sm"/>
            <a:tailEnd type="none" w="sm" len="sm"/>
          </a:ln>
        </p:spPr>
        <p:txBody>
          <a:bodyPr/>
          <a:lstStyle/>
          <a:p>
            <a:endParaRPr lang="en-NL"/>
          </a:p>
        </p:txBody>
      </p:sp>
      <p:sp>
        <p:nvSpPr>
          <p:cNvPr id="8" name="TextBox 8"/>
          <p:cNvSpPr txBox="1"/>
          <p:nvPr/>
        </p:nvSpPr>
        <p:spPr>
          <a:xfrm>
            <a:off x="506032" y="2864571"/>
            <a:ext cx="11113066" cy="6983730"/>
          </a:xfrm>
          <a:prstGeom prst="rect">
            <a:avLst/>
          </a:prstGeom>
        </p:spPr>
        <p:txBody>
          <a:bodyPr lIns="0" tIns="0" rIns="0" bIns="0" rtlCol="0" anchor="t">
            <a:spAutoFit/>
          </a:bodyPr>
          <a:lstStyle/>
          <a:p>
            <a:pPr marL="712472" lvl="1" indent="-356236" algn="l">
              <a:lnSpc>
                <a:spcPts val="4620"/>
              </a:lnSpc>
              <a:buFont typeface="Arial"/>
              <a:buChar char="•"/>
            </a:pPr>
            <a:r>
              <a:rPr lang="en-US" sz="3300" b="1">
                <a:solidFill>
                  <a:srgbClr val="383536"/>
                </a:solidFill>
                <a:latin typeface="Poppins Bold"/>
                <a:ea typeface="Poppins Bold"/>
                <a:cs typeface="Poppins Bold"/>
                <a:sym typeface="Poppins Bold"/>
              </a:rPr>
              <a:t>Draw 1 inclusive teaching practice card per person</a:t>
            </a:r>
          </a:p>
          <a:p>
            <a:pPr marL="712472" lvl="1" indent="-356236" algn="l">
              <a:lnSpc>
                <a:spcPts val="4620"/>
              </a:lnSpc>
              <a:buFont typeface="Arial"/>
              <a:buChar char="•"/>
            </a:pPr>
            <a:r>
              <a:rPr lang="en-US" sz="3300" b="1">
                <a:solidFill>
                  <a:srgbClr val="383536"/>
                </a:solidFill>
                <a:latin typeface="Poppins Bold"/>
                <a:ea typeface="Poppins Bold"/>
                <a:cs typeface="Poppins Bold"/>
                <a:sym typeface="Poppins Bold"/>
              </a:rPr>
              <a:t>Discuss these different practices in groups</a:t>
            </a:r>
          </a:p>
          <a:p>
            <a:pPr algn="l">
              <a:lnSpc>
                <a:spcPts val="4620"/>
              </a:lnSpc>
            </a:pPr>
            <a:endParaRPr lang="en-US" sz="3300" b="1">
              <a:solidFill>
                <a:srgbClr val="383536"/>
              </a:solidFill>
              <a:latin typeface="Poppins Bold"/>
              <a:ea typeface="Poppins Bold"/>
              <a:cs typeface="Poppins Bold"/>
              <a:sym typeface="Poppins Bold"/>
            </a:endParaRPr>
          </a:p>
          <a:p>
            <a:pPr algn="l">
              <a:lnSpc>
                <a:spcPts val="4620"/>
              </a:lnSpc>
            </a:pPr>
            <a:r>
              <a:rPr lang="en-US" sz="3300" i="1">
                <a:solidFill>
                  <a:srgbClr val="383536"/>
                </a:solidFill>
                <a:latin typeface="Poppins Italics"/>
                <a:ea typeface="Poppins Italics"/>
                <a:cs typeface="Poppins Italics"/>
                <a:sym typeface="Poppins Italics"/>
              </a:rPr>
              <a:t>How could you adapt these strategies to your classes? Or how do you already?</a:t>
            </a:r>
          </a:p>
          <a:p>
            <a:pPr algn="l">
              <a:lnSpc>
                <a:spcPts val="4620"/>
              </a:lnSpc>
            </a:pPr>
            <a:endParaRPr lang="en-US" sz="3300" i="1">
              <a:solidFill>
                <a:srgbClr val="383536"/>
              </a:solidFill>
              <a:latin typeface="Poppins Italics"/>
              <a:ea typeface="Poppins Italics"/>
              <a:cs typeface="Poppins Italics"/>
              <a:sym typeface="Poppins Italics"/>
            </a:endParaRPr>
          </a:p>
          <a:p>
            <a:pPr algn="l">
              <a:lnSpc>
                <a:spcPts val="4620"/>
              </a:lnSpc>
            </a:pPr>
            <a:r>
              <a:rPr lang="en-US" sz="3300" i="1">
                <a:solidFill>
                  <a:srgbClr val="383536"/>
                </a:solidFill>
                <a:latin typeface="Poppins Italics"/>
                <a:ea typeface="Poppins Italics"/>
                <a:cs typeface="Poppins Italics"/>
                <a:sym typeface="Poppins Italics"/>
              </a:rPr>
              <a:t>What challenges might arise? How could you address them?</a:t>
            </a:r>
          </a:p>
          <a:p>
            <a:pPr algn="l">
              <a:lnSpc>
                <a:spcPts val="4620"/>
              </a:lnSpc>
            </a:pPr>
            <a:endParaRPr lang="en-US" sz="3300" i="1">
              <a:solidFill>
                <a:srgbClr val="383536"/>
              </a:solidFill>
              <a:latin typeface="Poppins Italics"/>
              <a:ea typeface="Poppins Italics"/>
              <a:cs typeface="Poppins Italics"/>
              <a:sym typeface="Poppins Italics"/>
            </a:endParaRPr>
          </a:p>
          <a:p>
            <a:pPr algn="l">
              <a:lnSpc>
                <a:spcPts val="4620"/>
              </a:lnSpc>
            </a:pPr>
            <a:r>
              <a:rPr lang="en-US" sz="3300" i="1">
                <a:solidFill>
                  <a:srgbClr val="383536"/>
                </a:solidFill>
                <a:latin typeface="Poppins Italics"/>
                <a:ea typeface="Poppins Italics"/>
                <a:cs typeface="Poppins Italics"/>
                <a:sym typeface="Poppins Italics"/>
              </a:rPr>
              <a:t>Are any of these strategies especially relevant in your national, institutional or disciplinary context?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1825</Words>
  <Application>Microsoft Macintosh PowerPoint</Application>
  <PresentationFormat>Custom</PresentationFormat>
  <Paragraphs>192</Paragraphs>
  <Slides>11</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Poppins Italics</vt:lpstr>
      <vt:lpstr>Poppins</vt:lpstr>
      <vt:lpstr>Poppins Medium</vt:lpstr>
      <vt:lpstr>Poppins Bold</vt:lpstr>
      <vt:lpstr>Arial</vt:lpstr>
      <vt:lpstr>Poppins Ultra-Bold</vt:lpstr>
      <vt:lpstr>Calibri</vt:lpstr>
      <vt:lpstr>Poppins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modules IDEA-NET capacity building</dc:title>
  <cp:lastModifiedBy>Vicky Pinheiro Keulers</cp:lastModifiedBy>
  <cp:revision>1</cp:revision>
  <dcterms:created xsi:type="dcterms:W3CDTF">2006-08-16T00:00:00Z</dcterms:created>
  <dcterms:modified xsi:type="dcterms:W3CDTF">2025-06-11T16:41:24Z</dcterms:modified>
  <dc:identifier>DAGnPWR1eMA</dc:identifier>
</cp:coreProperties>
</file>