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306" r:id="rId2"/>
    <p:sldId id="277"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Lst>
  <p:sldSz cx="18288000" cy="10287000"/>
  <p:notesSz cx="6858000" cy="9144000"/>
  <p:embeddedFontLst>
    <p:embeddedFont>
      <p:font typeface="Poppins" pitchFamily="2" charset="77"/>
      <p:regular r:id="rId18"/>
      <p:bold r:id="rId19"/>
      <p:italic r:id="rId20"/>
      <p:boldItalic r:id="rId21"/>
    </p:embeddedFont>
    <p:embeddedFont>
      <p:font typeface="Poppins Bold" pitchFamily="2" charset="77"/>
      <p:regular r:id="rId22"/>
      <p:bold r:id="rId23"/>
    </p:embeddedFont>
    <p:embeddedFont>
      <p:font typeface="Poppins Italics" panose="020F050202020403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952547-EC02-4C4A-919B-A1AA08EDC476}" v="5" dt="2025-06-18T11:50:34.3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2" autoAdjust="0"/>
    <p:restoredTop sz="94570" autoAdjust="0"/>
  </p:normalViewPr>
  <p:slideViewPr>
    <p:cSldViewPr>
      <p:cViewPr varScale="1">
        <p:scale>
          <a:sx n="67" d="100"/>
          <a:sy n="67" d="100"/>
        </p:scale>
        <p:origin x="90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ky Pinheiro Keulers" userId="f2beefa3247a8ef4" providerId="LiveId" clId="{21952547-EC02-4C4A-919B-A1AA08EDC476}"/>
    <pc:docChg chg="undo custSel addSld delSld modSld">
      <pc:chgData name="Vicky Pinheiro Keulers" userId="f2beefa3247a8ef4" providerId="LiveId" clId="{21952547-EC02-4C4A-919B-A1AA08EDC476}" dt="2025-06-18T11:51:57.923" v="110" actId="1076"/>
      <pc:docMkLst>
        <pc:docMk/>
      </pc:docMkLst>
      <pc:sldChg chg="del">
        <pc:chgData name="Vicky Pinheiro Keulers" userId="f2beefa3247a8ef4" providerId="LiveId" clId="{21952547-EC02-4C4A-919B-A1AA08EDC476}" dt="2025-06-11T16:28:13.824" v="1" actId="2696"/>
        <pc:sldMkLst>
          <pc:docMk/>
          <pc:sldMk cId="0" sldId="256"/>
        </pc:sldMkLst>
      </pc:sldChg>
      <pc:sldChg chg="addSp modSp add mod">
        <pc:chgData name="Vicky Pinheiro Keulers" userId="f2beefa3247a8ef4" providerId="LiveId" clId="{21952547-EC02-4C4A-919B-A1AA08EDC476}" dt="2025-06-18T11:50:26.551" v="99" actId="1076"/>
        <pc:sldMkLst>
          <pc:docMk/>
          <pc:sldMk cId="0" sldId="277"/>
        </pc:sldMkLst>
        <pc:spChg chg="add mod">
          <ac:chgData name="Vicky Pinheiro Keulers" userId="f2beefa3247a8ef4" providerId="LiveId" clId="{21952547-EC02-4C4A-919B-A1AA08EDC476}" dt="2025-06-18T11:50:26.551" v="99" actId="1076"/>
          <ac:spMkLst>
            <pc:docMk/>
            <pc:sldMk cId="0" sldId="277"/>
            <ac:spMk id="6" creationId="{207EB025-AB9D-AE8F-CD2D-083F4DC4671D}"/>
          </ac:spMkLst>
        </pc:spChg>
      </pc:sldChg>
      <pc:sldChg chg="add">
        <pc:chgData name="Vicky Pinheiro Keulers" userId="f2beefa3247a8ef4" providerId="LiveId" clId="{21952547-EC02-4C4A-919B-A1AA08EDC476}" dt="2025-06-11T16:28:11.222" v="0"/>
        <pc:sldMkLst>
          <pc:docMk/>
          <pc:sldMk cId="0" sldId="278"/>
        </pc:sldMkLst>
      </pc:sldChg>
      <pc:sldChg chg="delSp modSp add mod">
        <pc:chgData name="Vicky Pinheiro Keulers" userId="f2beefa3247a8ef4" providerId="LiveId" clId="{21952547-EC02-4C4A-919B-A1AA08EDC476}" dt="2025-06-18T11:45:20.008" v="84" actId="478"/>
        <pc:sldMkLst>
          <pc:docMk/>
          <pc:sldMk cId="0" sldId="279"/>
        </pc:sldMkLst>
        <pc:spChg chg="mod">
          <ac:chgData name="Vicky Pinheiro Keulers" userId="f2beefa3247a8ef4" providerId="LiveId" clId="{21952547-EC02-4C4A-919B-A1AA08EDC476}" dt="2025-06-18T11:42:47.865" v="83" actId="20577"/>
          <ac:spMkLst>
            <pc:docMk/>
            <pc:sldMk cId="0" sldId="279"/>
            <ac:spMk id="5" creationId="{00000000-0000-0000-0000-000000000000}"/>
          </ac:spMkLst>
        </pc:spChg>
        <pc:spChg chg="del">
          <ac:chgData name="Vicky Pinheiro Keulers" userId="f2beefa3247a8ef4" providerId="LiveId" clId="{21952547-EC02-4C4A-919B-A1AA08EDC476}" dt="2025-06-18T11:45:20.008" v="84" actId="478"/>
          <ac:spMkLst>
            <pc:docMk/>
            <pc:sldMk cId="0" sldId="279"/>
            <ac:spMk id="8" creationId="{00000000-0000-0000-0000-000000000000}"/>
          </ac:spMkLst>
        </pc:spChg>
      </pc:sldChg>
      <pc:sldChg chg="addSp modSp add mod">
        <pc:chgData name="Vicky Pinheiro Keulers" userId="f2beefa3247a8ef4" providerId="LiveId" clId="{21952547-EC02-4C4A-919B-A1AA08EDC476}" dt="2025-06-18T11:34:34.588" v="43" actId="1076"/>
        <pc:sldMkLst>
          <pc:docMk/>
          <pc:sldMk cId="0" sldId="280"/>
        </pc:sldMkLst>
        <pc:spChg chg="add mod">
          <ac:chgData name="Vicky Pinheiro Keulers" userId="f2beefa3247a8ef4" providerId="LiveId" clId="{21952547-EC02-4C4A-919B-A1AA08EDC476}" dt="2025-06-18T11:34:34.588" v="43" actId="1076"/>
          <ac:spMkLst>
            <pc:docMk/>
            <pc:sldMk cId="0" sldId="280"/>
            <ac:spMk id="24" creationId="{1AEDC8E2-B213-4658-3841-5649F1BE60DC}"/>
          </ac:spMkLst>
        </pc:spChg>
      </pc:sldChg>
      <pc:sldChg chg="add">
        <pc:chgData name="Vicky Pinheiro Keulers" userId="f2beefa3247a8ef4" providerId="LiveId" clId="{21952547-EC02-4C4A-919B-A1AA08EDC476}" dt="2025-06-11T16:28:11.222" v="0"/>
        <pc:sldMkLst>
          <pc:docMk/>
          <pc:sldMk cId="0" sldId="281"/>
        </pc:sldMkLst>
      </pc:sldChg>
      <pc:sldChg chg="add">
        <pc:chgData name="Vicky Pinheiro Keulers" userId="f2beefa3247a8ef4" providerId="LiveId" clId="{21952547-EC02-4C4A-919B-A1AA08EDC476}" dt="2025-06-11T16:28:11.222" v="0"/>
        <pc:sldMkLst>
          <pc:docMk/>
          <pc:sldMk cId="0" sldId="282"/>
        </pc:sldMkLst>
      </pc:sldChg>
      <pc:sldChg chg="add">
        <pc:chgData name="Vicky Pinheiro Keulers" userId="f2beefa3247a8ef4" providerId="LiveId" clId="{21952547-EC02-4C4A-919B-A1AA08EDC476}" dt="2025-06-11T16:28:11.222" v="0"/>
        <pc:sldMkLst>
          <pc:docMk/>
          <pc:sldMk cId="0" sldId="283"/>
        </pc:sldMkLst>
      </pc:sldChg>
      <pc:sldChg chg="add">
        <pc:chgData name="Vicky Pinheiro Keulers" userId="f2beefa3247a8ef4" providerId="LiveId" clId="{21952547-EC02-4C4A-919B-A1AA08EDC476}" dt="2025-06-11T16:28:11.222" v="0"/>
        <pc:sldMkLst>
          <pc:docMk/>
          <pc:sldMk cId="0" sldId="284"/>
        </pc:sldMkLst>
      </pc:sldChg>
      <pc:sldChg chg="add">
        <pc:chgData name="Vicky Pinheiro Keulers" userId="f2beefa3247a8ef4" providerId="LiveId" clId="{21952547-EC02-4C4A-919B-A1AA08EDC476}" dt="2025-06-11T16:28:11.222" v="0"/>
        <pc:sldMkLst>
          <pc:docMk/>
          <pc:sldMk cId="0" sldId="285"/>
        </pc:sldMkLst>
      </pc:sldChg>
      <pc:sldChg chg="add">
        <pc:chgData name="Vicky Pinheiro Keulers" userId="f2beefa3247a8ef4" providerId="LiveId" clId="{21952547-EC02-4C4A-919B-A1AA08EDC476}" dt="2025-06-11T16:28:11.222" v="0"/>
        <pc:sldMkLst>
          <pc:docMk/>
          <pc:sldMk cId="0" sldId="286"/>
        </pc:sldMkLst>
      </pc:sldChg>
      <pc:sldChg chg="add">
        <pc:chgData name="Vicky Pinheiro Keulers" userId="f2beefa3247a8ef4" providerId="LiveId" clId="{21952547-EC02-4C4A-919B-A1AA08EDC476}" dt="2025-06-11T16:28:11.222" v="0"/>
        <pc:sldMkLst>
          <pc:docMk/>
          <pc:sldMk cId="0" sldId="287"/>
        </pc:sldMkLst>
      </pc:sldChg>
      <pc:sldChg chg="add">
        <pc:chgData name="Vicky Pinheiro Keulers" userId="f2beefa3247a8ef4" providerId="LiveId" clId="{21952547-EC02-4C4A-919B-A1AA08EDC476}" dt="2025-06-11T16:28:11.222" v="0"/>
        <pc:sldMkLst>
          <pc:docMk/>
          <pc:sldMk cId="0" sldId="288"/>
        </pc:sldMkLst>
      </pc:sldChg>
      <pc:sldChg chg="add">
        <pc:chgData name="Vicky Pinheiro Keulers" userId="f2beefa3247a8ef4" providerId="LiveId" clId="{21952547-EC02-4C4A-919B-A1AA08EDC476}" dt="2025-06-11T16:28:11.222" v="0"/>
        <pc:sldMkLst>
          <pc:docMk/>
          <pc:sldMk cId="0" sldId="289"/>
        </pc:sldMkLst>
      </pc:sldChg>
      <pc:sldChg chg="modSp add mod">
        <pc:chgData name="Vicky Pinheiro Keulers" userId="f2beefa3247a8ef4" providerId="LiveId" clId="{21952547-EC02-4C4A-919B-A1AA08EDC476}" dt="2025-06-18T11:51:57.923" v="110" actId="1076"/>
        <pc:sldMkLst>
          <pc:docMk/>
          <pc:sldMk cId="0" sldId="290"/>
        </pc:sldMkLst>
        <pc:spChg chg="mod">
          <ac:chgData name="Vicky Pinheiro Keulers" userId="f2beefa3247a8ef4" providerId="LiveId" clId="{21952547-EC02-4C4A-919B-A1AA08EDC476}" dt="2025-06-18T11:51:57.923" v="110" actId="1076"/>
          <ac:spMkLst>
            <pc:docMk/>
            <pc:sldMk cId="0" sldId="290"/>
            <ac:spMk id="5" creationId="{00000000-0000-0000-0000-000000000000}"/>
          </ac:spMkLst>
        </pc:spChg>
      </pc:sldChg>
      <pc:sldChg chg="add">
        <pc:chgData name="Vicky Pinheiro Keulers" userId="f2beefa3247a8ef4" providerId="LiveId" clId="{21952547-EC02-4C4A-919B-A1AA08EDC476}" dt="2025-06-11T16:28:11.222" v="0"/>
        <pc:sldMkLst>
          <pc:docMk/>
          <pc:sldMk cId="0" sldId="30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579361-7457-A74F-B179-47B4CC29BD34}" type="datetimeFigureOut">
              <a:rPr lang="en-NL" smtClean="0"/>
              <a:t>18/06/2025</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4986C3-A107-804B-886E-548B091C4432}" type="slidenum">
              <a:rPr lang="en-NL" smtClean="0"/>
              <a:t>‹#›</a:t>
            </a:fld>
            <a:endParaRPr lang="en-NL"/>
          </a:p>
        </p:txBody>
      </p:sp>
    </p:spTree>
    <p:extLst>
      <p:ext uri="{BB962C8B-B14F-4D97-AF65-F5344CB8AC3E}">
        <p14:creationId xmlns:p14="http://schemas.microsoft.com/office/powerpoint/2010/main" val="2679509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Watch the video together. https://</a:t>
            </a:r>
            <a:r>
              <a:rPr lang="en-US" dirty="0" err="1"/>
              <a:t>www.youtube.com</a:t>
            </a:r>
            <a:r>
              <a:rPr lang="en-US" dirty="0"/>
              <a:t>/</a:t>
            </a:r>
            <a:r>
              <a:rPr lang="en-US" dirty="0" err="1"/>
              <a:t>watch?feature</a:t>
            </a:r>
            <a:r>
              <a:rPr lang="en-US" dirty="0"/>
              <a:t>=</a:t>
            </a:r>
            <a:r>
              <a:rPr lang="en-US" dirty="0" err="1"/>
              <a:t>oembed&amp;v</a:t>
            </a:r>
            <a:r>
              <a:rPr lang="en-US" dirty="0"/>
              <a:t>=nQ9l7y4UuxY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Once the case has been selected, multiple rounds will be played.</a:t>
            </a:r>
          </a:p>
          <a:p>
            <a:endParaRPr lang="en-US"/>
          </a:p>
          <a:p>
            <a:r>
              <a:rPr lang="en-US"/>
              <a:t>Tip: Offer positive feedback and focus on learning— not performance.</a:t>
            </a:r>
          </a:p>
          <a:p>
            <a:endParaRPr lang="en-US"/>
          </a:p>
          <a:p>
            <a:r>
              <a:rPr lang="en-US"/>
              <a:t>Finish with summarizing different intervention strategies (e.g. take-away slides) and emphasizing that there is no ‘right’ intervention, as they are all context-dependent.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you witness a microaggression or other unacceptable behavior, you may use one or more of the 5Ds — five practical strategies from bystander intervention research:</a:t>
            </a:r>
          </a:p>
          <a:p>
            <a:r>
              <a:rPr lang="en-US"/>
              <a:t>•	Direct Action – Address the behavior head-on.</a:t>
            </a:r>
          </a:p>
          <a:p>
            <a:r>
              <a:rPr lang="en-US"/>
              <a:t>“Hey, I don’t think that comment came across the way you intended.”</a:t>
            </a:r>
          </a:p>
          <a:p>
            <a:r>
              <a:rPr lang="en-US"/>
              <a:t>•	Distract – Shift the focus to de-escalate.</a:t>
            </a:r>
          </a:p>
          <a:p>
            <a:r>
              <a:rPr lang="en-US"/>
              <a:t>“Sorry to interrupt — can I grab you for a quick sidebar?”</a:t>
            </a:r>
          </a:p>
          <a:p>
            <a:r>
              <a:rPr lang="en-US"/>
              <a:t>•	Delegate – Involve someone else with more authority.</a:t>
            </a:r>
          </a:p>
          <a:p>
            <a:r>
              <a:rPr lang="en-US"/>
              <a:t>“Can we check in with HR or the facilitator about that comment?”</a:t>
            </a:r>
          </a:p>
          <a:p>
            <a:r>
              <a:rPr lang="en-US"/>
              <a:t>•	Delay – Check-in with and support the person after the incident.</a:t>
            </a:r>
          </a:p>
          <a:p>
            <a:r>
              <a:rPr lang="en-US"/>
              <a:t>“I saw what happened earlier — are you okay?”</a:t>
            </a:r>
          </a:p>
          <a:p>
            <a:r>
              <a:rPr lang="en-US"/>
              <a:t>•	Document – Take notes or record a video of a public incident (if legal, safe and appropriate to do so) as a witness testimony or proof</a:t>
            </a:r>
          </a:p>
          <a:p>
            <a:r>
              <a:rPr lang="en-US"/>
              <a:t>“I recorded / wrote down what happened – what would you like me to do with it? Would you like help reporting this incident?”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taking Direct Action and addressing the person causing the incident directly, you could apply one or more of the following strategies depending on the context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Microaggressions are ‘everyday’, subtle, often unintentional comments or actions that communicate bias, prejudice or a stereotype toward individuals from marginalized groups. They may seem minor, but over time, their cumulative effect can cause significant psychological, physiological and societal harm.</a:t>
            </a:r>
          </a:p>
          <a:p>
            <a:endParaRPr lang="en-US"/>
          </a:p>
          <a:p>
            <a:r>
              <a:rPr lang="en-US"/>
              <a:t>Microaggressions:</a:t>
            </a:r>
          </a:p>
          <a:p>
            <a:endParaRPr lang="en-US"/>
          </a:p>
          <a:p>
            <a:r>
              <a:rPr lang="en-US"/>
              <a:t>•	reinforce stereotypes;</a:t>
            </a:r>
          </a:p>
          <a:p>
            <a:r>
              <a:rPr lang="en-US"/>
              <a:t>•	undermine professional and social confidence;</a:t>
            </a:r>
          </a:p>
          <a:p>
            <a:r>
              <a:rPr lang="en-US"/>
              <a:t>•	create unwelcoming or unsafe environments in schools, workplaces, and communities;</a:t>
            </a:r>
          </a:p>
          <a:p>
            <a:r>
              <a:rPr lang="en-US"/>
              <a:t>•	are often normalized — treated as jokes, misunderstandings, or overreactions, often left unchallenged — which is why it’s critical to recognize and disrupt them early.</a:t>
            </a:r>
          </a:p>
          <a:p>
            <a:endParaRPr lang="en-US"/>
          </a:p>
          <a:p>
            <a:r>
              <a:rPr lang="en-US"/>
              <a:t>[Use examples to illustrate the concept and its effects throughout the session.]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While these remarks and actions may not be intended to harm, their impact remains negative regardless of intent. It is typically not a single remark in itself that causes harm, but the act of being repeadetly confronted with the same remarks or stereotypes on a frequent basis. In a way, microaggressions are like mosquito bites: one might not bother you, but getting bitten repeatedly, every day, can wear you down.</a:t>
            </a:r>
          </a:p>
          <a:p>
            <a:endParaRPr lang="en-US"/>
          </a:p>
          <a:p>
            <a:r>
              <a:rPr lang="en-US"/>
              <a:t>•	Psychologically, repeated exposure leads to chronic stress, anxiety, and symptoms of depression, as individuals internalize feelings of exclusion, devaluation, or hypervigilance in everyday interactions</a:t>
            </a:r>
          </a:p>
          <a:p>
            <a:endParaRPr lang="en-US"/>
          </a:p>
          <a:p>
            <a:r>
              <a:rPr lang="en-US"/>
              <a:t>•	This persistent stress doesn't remain in the mind— it can manifest physiologically: elevated cortisol levels and systemic inflammation can impair immune function, contribute to cardiovascular issues, and reduce overall energy and cognitive capacity </a:t>
            </a:r>
          </a:p>
          <a:p>
            <a:endParaRPr lang="en-US"/>
          </a:p>
          <a:p>
            <a:r>
              <a:rPr lang="en-US"/>
              <a:t>•	In academic and professional settings, microaggressions undermine motivation, concentration, and confidence, leading to a weakened sense of belonging, impaired academic performance, lower job satisfaction, and increased likelihood of attrition and turnover</a:t>
            </a:r>
          </a:p>
          <a:p>
            <a:endParaRPr lang="en-US"/>
          </a:p>
          <a:p>
            <a:r>
              <a:rPr lang="en-US"/>
              <a:t>--&gt; The harm caused is not only personal but also institutional, as environments that tolerate microaggressions often struggle to retain diverse talent and foster truly inclusive cultures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Besides the individual impact, there is also a broader impact. Microagressions are part of a broader system of bias and discrimination. Every time we ignore or excuse subtle bias, we reinforce a system where bigger harms become more acceptable.</a:t>
            </a:r>
          </a:p>
          <a:p>
            <a:endParaRPr lang="en-US"/>
          </a:p>
          <a:p>
            <a:r>
              <a:rPr lang="en-US"/>
              <a:t>The Pyramid of Hate, developed by the Anti-Defamation League (see figure on slide for a simplified adaptation), illustrates how individual attitudes and behaviors, if unchecked, can contribute to increasingly severe forms of bias and violence. At the base are implicit biases, stereotypes, and microaggressions— everyday expressions of prejudice that are often dismissed as harmless or unintentional. But when these are normalized and tolerated, they begin to shape the social climate, reinforcing the idea that certain groups are “less than,” “foreign,” or “suspicious.” Over time, these biased attitudes lay the psychological groundwork for more overt acts of discrimination, such as exclusion from opportunities, unequal treatment, or institutional policies that disadvantage marginalized groups.</a:t>
            </a:r>
          </a:p>
          <a:p>
            <a:endParaRPr lang="en-US"/>
          </a:p>
          <a:p>
            <a:r>
              <a:rPr lang="en-US"/>
              <a:t>As this climate of normalized bias intensifies, it becomes easier for more extreme expressions (e.g. verbal harassment, hate crimes, or state-sponsored violence) to emerge and even gain social acceptance. The key message here is that bias doesn’t begin with violence— it begins with silence. Stopping the escalation means interrupting harmful behaviors and narratives early, at the everyday level.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An active bystander is someone who not only witnesses a problematic situation but chooses to speak up or take action. Bystanders have the power to challenge harmful norms, support those affected, and signal what behavior is acceptable in a group.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Choose one or more of the following activities.</a:t>
            </a:r>
          </a:p>
          <a:p>
            <a:endParaRPr lang="en-US"/>
          </a:p>
          <a:p>
            <a:r>
              <a:rPr lang="en-US"/>
              <a:t>Tip: Remind participants to respect confidentiality and only share what they’re comfortable sharing.</a:t>
            </a:r>
          </a:p>
          <a:p>
            <a:endParaRPr lang="en-US"/>
          </a:p>
          <a:p>
            <a:r>
              <a:rPr lang="en-US"/>
              <a:t>Finish with summarizing different intervention strategies (e.g. take-away slides) and emphasizing that there is no ‘right’ intervention, as they are all context-dependent.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One of the activity options you may choose to include.</a:t>
            </a:r>
          </a:p>
          <a:p>
            <a:endParaRPr lang="en-US"/>
          </a:p>
          <a:p>
            <a:r>
              <a:rPr lang="en-US"/>
              <a:t>Invite participants to discuss, optionally first in pairs, then with the larger group:</a:t>
            </a:r>
          </a:p>
          <a:p>
            <a:r>
              <a:rPr lang="en-US"/>
              <a:t>•	What they would do and why?</a:t>
            </a:r>
          </a:p>
          <a:p>
            <a:r>
              <a:rPr lang="en-US"/>
              <a:t>•	What impact each choice might have?</a:t>
            </a:r>
          </a:p>
          <a:p>
            <a:endParaRPr lang="en-US"/>
          </a:p>
          <a:p>
            <a:r>
              <a:rPr lang="en-US"/>
              <a:t>Tip: Emphasize there is no single “right” answer— the goal is to explore and reflect.</a:t>
            </a:r>
          </a:p>
          <a:p>
            <a:endParaRPr lang="en-US"/>
          </a:p>
          <a:p>
            <a:r>
              <a:rPr lang="en-US"/>
              <a:t>Finish with summarizing different intervention strategies (e.g. take-away slides) and emphasizing that there is no ‘right’ intervention, as they are all context-dependent.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Another scenario you may choose from for activity 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last activity you may choose for your workshop.</a:t>
            </a:r>
          </a:p>
          <a:p>
            <a:endParaRPr lang="en-US"/>
          </a:p>
          <a:p>
            <a:r>
              <a:rPr lang="en-US"/>
              <a:t>Prompt: "What is a situation where you wish you had spoken up, but didn't?" --&gt; This is your chance to re-do it!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6/18/25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https://righttobe.org/guides/bystander-intervention-training/" TargetMode="Externa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hyperlink" Target="https://www.medicalnewstoday.com/articles/microaggressions-how-and-why-do-they-impact-health#Microaggressions-direct-impact-on-health" TargetMode="External"/><Relationship Id="rId3" Type="http://schemas.openxmlformats.org/officeDocument/2006/relationships/image" Target="../media/image6.png"/><Relationship Id="rId7" Type="http://schemas.openxmlformats.org/officeDocument/2006/relationships/hyperlink" Target="https://doi.org/10.1037/0003-066X.62.4.271"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doi.org/10.1177/17456916211002543" TargetMode="External"/><Relationship Id="rId5" Type="http://schemas.openxmlformats.org/officeDocument/2006/relationships/hyperlink" Target="https://righttobe.org/guides/bystander-intervention-training/" TargetMode="External"/><Relationship Id="rId4" Type="http://schemas.openxmlformats.org/officeDocument/2006/relationships/hyperlink" Target="https://www.adl.org/sites/default/files/pyramid-of-hate-web-english_1.pdf" TargetMode="Externa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hyperlink" Target="https://www.youtube.com/watch?feature=oembed&amp;v=nQ9l7y4UuxY" TargetMode="External"/><Relationship Id="rId2" Type="http://schemas.openxmlformats.org/officeDocument/2006/relationships/slideLayout" Target="../slideLayouts/slideLayout7.xml"/><Relationship Id="rId1" Type="http://schemas.openxmlformats.org/officeDocument/2006/relationships/video" Target="https://www.youtube.com/embed/nQ9l7y4UuxY?feature=oembed" TargetMode="External"/><Relationship Id="rId6" Type="http://schemas.openxmlformats.org/officeDocument/2006/relationships/image" Target="../media/image9.jpeg"/><Relationship Id="rId5" Type="http://schemas.openxmlformats.org/officeDocument/2006/relationships/image" Target="../media/image5.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psycnet.apa.org/record/2010-03509-000" TargetMode="External"/><Relationship Id="rId5" Type="http://schemas.openxmlformats.org/officeDocument/2006/relationships/hyperlink" Target="https://doi.org/10.1037/0003-066X.62.4.271"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hyperlink" Target="https://journals.sagepub.com/doi/abs/10.1177/17456916211002543" TargetMode="External"/><Relationship Id="rId3" Type="http://schemas.openxmlformats.org/officeDocument/2006/relationships/image" Target="../media/image6.png"/><Relationship Id="rId7" Type="http://schemas.openxmlformats.org/officeDocument/2006/relationships/hyperlink" Target="https://www.adl.org/sites/default/files/pyramid-of-hate-web-english_1.pdf"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60312" y="933155"/>
            <a:ext cx="3909677" cy="689712"/>
            <a:chOff x="0" y="0"/>
            <a:chExt cx="5212903" cy="919616"/>
          </a:xfrm>
        </p:grpSpPr>
        <p:sp>
          <p:nvSpPr>
            <p:cNvPr id="3" name="TextBox 3"/>
            <p:cNvSpPr txBox="1"/>
            <p:nvPr/>
          </p:nvSpPr>
          <p:spPr>
            <a:xfrm>
              <a:off x="1435133" y="80952"/>
              <a:ext cx="3777770" cy="695289"/>
            </a:xfrm>
            <a:prstGeom prst="rect">
              <a:avLst/>
            </a:prstGeom>
          </p:spPr>
          <p:txBody>
            <a:bodyPr lIns="0" tIns="0" rIns="0" bIns="0" rtlCol="0" anchor="t">
              <a:spAutoFit/>
            </a:bodyPr>
            <a:lstStyle/>
            <a:p>
              <a:pPr algn="l">
                <a:lnSpc>
                  <a:spcPts val="4201"/>
                </a:lnSpc>
              </a:pPr>
              <a:r>
                <a:rPr lang="en-US" sz="3001" b="1">
                  <a:solidFill>
                    <a:srgbClr val="383536"/>
                  </a:solidFill>
                  <a:latin typeface="Poppins Bold"/>
                  <a:ea typeface="Poppins Bold"/>
                  <a:cs typeface="Poppins Bold"/>
                  <a:sym typeface="Poppins Bold"/>
                </a:rPr>
                <a:t>Module 3</a:t>
              </a:r>
            </a:p>
          </p:txBody>
        </p:sp>
        <p:sp>
          <p:nvSpPr>
            <p:cNvPr id="4" name="Freeform 4"/>
            <p:cNvSpPr/>
            <p:nvPr/>
          </p:nvSpPr>
          <p:spPr>
            <a:xfrm rot="5400000">
              <a:off x="8515" y="-8515"/>
              <a:ext cx="919616" cy="936646"/>
            </a:xfrm>
            <a:custGeom>
              <a:avLst/>
              <a:gdLst/>
              <a:ahLst/>
              <a:cxnLst/>
              <a:rect l="l" t="t" r="r" b="b"/>
              <a:pathLst>
                <a:path w="919616" h="936646">
                  <a:moveTo>
                    <a:pt x="0" y="0"/>
                  </a:moveTo>
                  <a:lnTo>
                    <a:pt x="919616" y="0"/>
                  </a:lnTo>
                  <a:lnTo>
                    <a:pt x="919616" y="936646"/>
                  </a:lnTo>
                  <a:lnTo>
                    <a:pt x="0" y="9366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NL"/>
            </a:p>
          </p:txBody>
        </p:sp>
      </p:grpSp>
      <p:sp>
        <p:nvSpPr>
          <p:cNvPr id="5" name="Freeform 5"/>
          <p:cNvSpPr/>
          <p:nvPr/>
        </p:nvSpPr>
        <p:spPr>
          <a:xfrm>
            <a:off x="8264660" y="6592679"/>
            <a:ext cx="6087719" cy="449904"/>
          </a:xfrm>
          <a:custGeom>
            <a:avLst/>
            <a:gdLst/>
            <a:ahLst/>
            <a:cxnLst/>
            <a:rect l="l" t="t" r="r" b="b"/>
            <a:pathLst>
              <a:path w="6087719" h="449904">
                <a:moveTo>
                  <a:pt x="0" y="0"/>
                </a:moveTo>
                <a:lnTo>
                  <a:pt x="6087719" y="0"/>
                </a:lnTo>
                <a:lnTo>
                  <a:pt x="6087719" y="449904"/>
                </a:lnTo>
                <a:lnTo>
                  <a:pt x="0" y="449904"/>
                </a:lnTo>
                <a:lnTo>
                  <a:pt x="0" y="0"/>
                </a:lnTo>
                <a:close/>
              </a:path>
            </a:pathLst>
          </a:custGeom>
          <a:blipFill>
            <a:blip r:embed="rId4">
              <a:extLst>
                <a:ext uri="{96DAC541-7B7A-43D3-8B79-37D633B846F1}">
                  <asvg:svgBlip xmlns:asvg="http://schemas.microsoft.com/office/drawing/2016/SVG/main" r:embed="rId5"/>
                </a:ext>
              </a:extLst>
            </a:blip>
            <a:stretch>
              <a:fillRect l="-171" t="-308623" r="-7088" b="-1042730"/>
            </a:stretch>
          </a:blipFill>
        </p:spPr>
        <p:txBody>
          <a:bodyPr/>
          <a:lstStyle/>
          <a:p>
            <a:endParaRPr lang="en-NL"/>
          </a:p>
        </p:txBody>
      </p:sp>
      <p:sp>
        <p:nvSpPr>
          <p:cNvPr id="6" name="Freeform 6"/>
          <p:cNvSpPr/>
          <p:nvPr/>
        </p:nvSpPr>
        <p:spPr>
          <a:xfrm>
            <a:off x="5452171" y="8577716"/>
            <a:ext cx="2550179" cy="885888"/>
          </a:xfrm>
          <a:custGeom>
            <a:avLst/>
            <a:gdLst/>
            <a:ahLst/>
            <a:cxnLst/>
            <a:rect l="l" t="t" r="r" b="b"/>
            <a:pathLst>
              <a:path w="2550179" h="885888">
                <a:moveTo>
                  <a:pt x="0" y="0"/>
                </a:moveTo>
                <a:lnTo>
                  <a:pt x="2550180" y="0"/>
                </a:lnTo>
                <a:lnTo>
                  <a:pt x="2550180" y="885888"/>
                </a:lnTo>
                <a:lnTo>
                  <a:pt x="0" y="885888"/>
                </a:lnTo>
                <a:lnTo>
                  <a:pt x="0" y="0"/>
                </a:lnTo>
                <a:close/>
              </a:path>
            </a:pathLst>
          </a:custGeom>
          <a:blipFill>
            <a:blip r:embed="rId6"/>
            <a:stretch>
              <a:fillRect/>
            </a:stretch>
          </a:blipFill>
        </p:spPr>
        <p:txBody>
          <a:bodyPr/>
          <a:lstStyle/>
          <a:p>
            <a:endParaRPr lang="en-NL"/>
          </a:p>
        </p:txBody>
      </p:sp>
      <p:sp>
        <p:nvSpPr>
          <p:cNvPr id="7" name="AutoShape 7"/>
          <p:cNvSpPr/>
          <p:nvPr/>
        </p:nvSpPr>
        <p:spPr>
          <a:xfrm flipV="1">
            <a:off x="8241090" y="8283679"/>
            <a:ext cx="23570" cy="1649917"/>
          </a:xfrm>
          <a:prstGeom prst="line">
            <a:avLst/>
          </a:prstGeom>
          <a:ln w="38100" cap="flat">
            <a:solidFill>
              <a:srgbClr val="000000"/>
            </a:solidFill>
            <a:prstDash val="solid"/>
            <a:headEnd type="none" w="sm" len="sm"/>
            <a:tailEnd type="none" w="sm" len="sm"/>
          </a:ln>
        </p:spPr>
        <p:txBody>
          <a:bodyPr/>
          <a:lstStyle/>
          <a:p>
            <a:endParaRPr lang="en-NL"/>
          </a:p>
        </p:txBody>
      </p:sp>
      <p:sp>
        <p:nvSpPr>
          <p:cNvPr id="8" name="Freeform 8"/>
          <p:cNvSpPr/>
          <p:nvPr/>
        </p:nvSpPr>
        <p:spPr>
          <a:xfrm>
            <a:off x="8502783" y="8369696"/>
            <a:ext cx="3201461" cy="1301928"/>
          </a:xfrm>
          <a:custGeom>
            <a:avLst/>
            <a:gdLst/>
            <a:ahLst/>
            <a:cxnLst/>
            <a:rect l="l" t="t" r="r" b="b"/>
            <a:pathLst>
              <a:path w="3201461" h="1301928">
                <a:moveTo>
                  <a:pt x="0" y="0"/>
                </a:moveTo>
                <a:lnTo>
                  <a:pt x="3201462" y="0"/>
                </a:lnTo>
                <a:lnTo>
                  <a:pt x="3201462" y="1301928"/>
                </a:lnTo>
                <a:lnTo>
                  <a:pt x="0" y="1301928"/>
                </a:lnTo>
                <a:lnTo>
                  <a:pt x="0" y="0"/>
                </a:lnTo>
                <a:close/>
              </a:path>
            </a:pathLst>
          </a:custGeom>
          <a:blipFill>
            <a:blip r:embed="rId7"/>
            <a:stretch>
              <a:fillRect/>
            </a:stretch>
          </a:blipFill>
        </p:spPr>
        <p:txBody>
          <a:bodyPr/>
          <a:lstStyle/>
          <a:p>
            <a:endParaRPr lang="en-NL"/>
          </a:p>
        </p:txBody>
      </p:sp>
      <p:sp>
        <p:nvSpPr>
          <p:cNvPr id="9" name="Freeform 9"/>
          <p:cNvSpPr/>
          <p:nvPr/>
        </p:nvSpPr>
        <p:spPr>
          <a:xfrm>
            <a:off x="2735293" y="2873222"/>
            <a:ext cx="3802716" cy="4540556"/>
          </a:xfrm>
          <a:custGeom>
            <a:avLst/>
            <a:gdLst/>
            <a:ahLst/>
            <a:cxnLst/>
            <a:rect l="l" t="t" r="r" b="b"/>
            <a:pathLst>
              <a:path w="3802716" h="4540556">
                <a:moveTo>
                  <a:pt x="0" y="0"/>
                </a:moveTo>
                <a:lnTo>
                  <a:pt x="3802716" y="0"/>
                </a:lnTo>
                <a:lnTo>
                  <a:pt x="3802716" y="4540556"/>
                </a:lnTo>
                <a:lnTo>
                  <a:pt x="0" y="454055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NL"/>
          </a:p>
        </p:txBody>
      </p:sp>
      <p:sp>
        <p:nvSpPr>
          <p:cNvPr id="10" name="TextBox 10"/>
          <p:cNvSpPr txBox="1"/>
          <p:nvPr/>
        </p:nvSpPr>
        <p:spPr>
          <a:xfrm>
            <a:off x="8002351" y="4213825"/>
            <a:ext cx="9578256" cy="1274065"/>
          </a:xfrm>
          <a:prstGeom prst="rect">
            <a:avLst/>
          </a:prstGeom>
        </p:spPr>
        <p:txBody>
          <a:bodyPr lIns="0" tIns="0" rIns="0" bIns="0" rtlCol="0" anchor="t">
            <a:spAutoFit/>
          </a:bodyPr>
          <a:lstStyle/>
          <a:p>
            <a:pPr marL="0" lvl="0" indent="0" algn="l">
              <a:lnSpc>
                <a:spcPts val="9288"/>
              </a:lnSpc>
              <a:spcBef>
                <a:spcPct val="0"/>
              </a:spcBef>
            </a:pPr>
            <a:r>
              <a:rPr lang="en-US" sz="8600" b="1" spc="-86">
                <a:solidFill>
                  <a:srgbClr val="383536"/>
                </a:solidFill>
                <a:latin typeface="Poppins Bold"/>
                <a:ea typeface="Poppins Bold"/>
                <a:cs typeface="Poppins Bold"/>
                <a:sym typeface="Poppins Bold"/>
              </a:rPr>
              <a:t>Microagressions </a:t>
            </a:r>
          </a:p>
        </p:txBody>
      </p:sp>
      <p:sp>
        <p:nvSpPr>
          <p:cNvPr id="11" name="TextBox 11"/>
          <p:cNvSpPr txBox="1"/>
          <p:nvPr/>
        </p:nvSpPr>
        <p:spPr>
          <a:xfrm>
            <a:off x="7658554" y="5726015"/>
            <a:ext cx="9922053" cy="550359"/>
          </a:xfrm>
          <a:prstGeom prst="rect">
            <a:avLst/>
          </a:prstGeom>
        </p:spPr>
        <p:txBody>
          <a:bodyPr lIns="0" tIns="0" rIns="0" bIns="0" rtlCol="0" anchor="t">
            <a:spAutoFit/>
          </a:bodyPr>
          <a:lstStyle/>
          <a:p>
            <a:pPr algn="ctr">
              <a:lnSpc>
                <a:spcPts val="4268"/>
              </a:lnSpc>
            </a:pPr>
            <a:r>
              <a:rPr lang="en-US" sz="3048">
                <a:solidFill>
                  <a:srgbClr val="383536"/>
                </a:solidFill>
                <a:latin typeface="Poppins"/>
                <a:ea typeface="Poppins"/>
                <a:cs typeface="Poppins"/>
                <a:sym typeface="Poppins"/>
              </a:rPr>
              <a:t>Recognizing and becoming an active bystander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2467991"/>
          </a:xfrm>
          <a:prstGeom prst="rect">
            <a:avLst/>
          </a:prstGeom>
          <a:solidFill>
            <a:srgbClr val="F0EDE9"/>
          </a:solidFill>
        </p:spPr>
        <p:txBody>
          <a:bodyPr/>
          <a:lstStyle/>
          <a:p>
            <a:endParaRPr lang="en-NL"/>
          </a:p>
        </p:txBody>
      </p:sp>
      <p:sp>
        <p:nvSpPr>
          <p:cNvPr id="3" name="Freeform 3"/>
          <p:cNvSpPr/>
          <p:nvPr/>
        </p:nvSpPr>
        <p:spPr>
          <a:xfrm>
            <a:off x="15245554" y="756972"/>
            <a:ext cx="2591176" cy="1053745"/>
          </a:xfrm>
          <a:custGeom>
            <a:avLst/>
            <a:gdLst/>
            <a:ahLst/>
            <a:cxnLst/>
            <a:rect l="l" t="t" r="r" b="b"/>
            <a:pathLst>
              <a:path w="2591176" h="1053745">
                <a:moveTo>
                  <a:pt x="0" y="0"/>
                </a:moveTo>
                <a:lnTo>
                  <a:pt x="2591176" y="0"/>
                </a:lnTo>
                <a:lnTo>
                  <a:pt x="2591176" y="1053745"/>
                </a:lnTo>
                <a:lnTo>
                  <a:pt x="0" y="1053745"/>
                </a:lnTo>
                <a:lnTo>
                  <a:pt x="0" y="0"/>
                </a:lnTo>
                <a:close/>
              </a:path>
            </a:pathLst>
          </a:custGeom>
          <a:blipFill>
            <a:blip r:embed="rId3"/>
            <a:stretch>
              <a:fillRect/>
            </a:stretch>
          </a:blipFill>
        </p:spPr>
        <p:txBody>
          <a:bodyPr/>
          <a:lstStyle/>
          <a:p>
            <a:endParaRPr lang="en-NL"/>
          </a:p>
        </p:txBody>
      </p:sp>
      <p:sp>
        <p:nvSpPr>
          <p:cNvPr id="4" name="AutoShape 4"/>
          <p:cNvSpPr/>
          <p:nvPr/>
        </p:nvSpPr>
        <p:spPr>
          <a:xfrm flipH="1" flipV="1">
            <a:off x="15236030" y="806946"/>
            <a:ext cx="19048" cy="1003771"/>
          </a:xfrm>
          <a:prstGeom prst="line">
            <a:avLst/>
          </a:prstGeom>
          <a:ln w="38100" cap="flat">
            <a:solidFill>
              <a:srgbClr val="000000"/>
            </a:solidFill>
            <a:prstDash val="solid"/>
            <a:headEnd type="none" w="sm" len="sm"/>
            <a:tailEnd type="none" w="sm" len="sm"/>
          </a:ln>
        </p:spPr>
        <p:txBody>
          <a:bodyPr/>
          <a:lstStyle/>
          <a:p>
            <a:endParaRPr lang="en-NL"/>
          </a:p>
        </p:txBody>
      </p:sp>
      <p:sp>
        <p:nvSpPr>
          <p:cNvPr id="5" name="TextBox 5"/>
          <p:cNvSpPr txBox="1"/>
          <p:nvPr/>
        </p:nvSpPr>
        <p:spPr>
          <a:xfrm>
            <a:off x="641169" y="2532122"/>
            <a:ext cx="17005662" cy="8145780"/>
          </a:xfrm>
          <a:prstGeom prst="rect">
            <a:avLst/>
          </a:prstGeom>
        </p:spPr>
        <p:txBody>
          <a:bodyPr lIns="0" tIns="0" rIns="0" bIns="0" rtlCol="0" anchor="t">
            <a:spAutoFit/>
          </a:bodyPr>
          <a:lstStyle/>
          <a:p>
            <a:pPr algn="just">
              <a:lnSpc>
                <a:spcPts val="4619"/>
              </a:lnSpc>
            </a:pPr>
            <a:r>
              <a:rPr lang="en-US" sz="3299">
                <a:solidFill>
                  <a:srgbClr val="383536"/>
                </a:solidFill>
                <a:latin typeface="Poppins"/>
                <a:ea typeface="Poppins"/>
                <a:cs typeface="Poppins"/>
                <a:sym typeface="Poppins"/>
              </a:rPr>
              <a:t>1. </a:t>
            </a:r>
            <a:r>
              <a:rPr lang="en-US" sz="3299" b="1">
                <a:solidFill>
                  <a:srgbClr val="383536"/>
                </a:solidFill>
                <a:latin typeface="Poppins Bold"/>
                <a:ea typeface="Poppins Bold"/>
                <a:cs typeface="Poppins Bold"/>
                <a:sym typeface="Poppins Bold"/>
              </a:rPr>
              <a:t>Brainstorm case studies.</a:t>
            </a:r>
            <a:r>
              <a:rPr lang="en-US" sz="3299">
                <a:solidFill>
                  <a:srgbClr val="383536"/>
                </a:solidFill>
                <a:latin typeface="Poppins"/>
                <a:ea typeface="Poppins"/>
                <a:cs typeface="Poppins"/>
                <a:sym typeface="Poppins"/>
              </a:rPr>
              <a:t> In groups, discuss fictive or real-life situations involving microagressions in/around the workplace or classroom.</a:t>
            </a:r>
          </a:p>
          <a:p>
            <a:pPr marL="712468" lvl="1" indent="-356234" algn="just">
              <a:lnSpc>
                <a:spcPts val="4619"/>
              </a:lnSpc>
              <a:buFont typeface="Arial"/>
              <a:buChar char="•"/>
            </a:pPr>
            <a:r>
              <a:rPr lang="en-US" sz="3299" i="1">
                <a:solidFill>
                  <a:srgbClr val="383536"/>
                </a:solidFill>
                <a:latin typeface="Poppins Italics"/>
                <a:ea typeface="Poppins Italics"/>
                <a:cs typeface="Poppins Italics"/>
                <a:sym typeface="Poppins Italics"/>
              </a:rPr>
              <a:t>Think: What was a time that you wish you had done something, but didn’t?</a:t>
            </a:r>
          </a:p>
          <a:p>
            <a:pPr algn="just">
              <a:lnSpc>
                <a:spcPts val="4619"/>
              </a:lnSpc>
            </a:pPr>
            <a:endParaRPr lang="en-US" sz="3299" i="1">
              <a:solidFill>
                <a:srgbClr val="383536"/>
              </a:solidFill>
              <a:latin typeface="Poppins Italics"/>
              <a:ea typeface="Poppins Italics"/>
              <a:cs typeface="Poppins Italics"/>
              <a:sym typeface="Poppins Italics"/>
            </a:endParaRPr>
          </a:p>
          <a:p>
            <a:pPr algn="just">
              <a:lnSpc>
                <a:spcPts val="4619"/>
              </a:lnSpc>
            </a:pPr>
            <a:r>
              <a:rPr lang="en-US" sz="3299">
                <a:solidFill>
                  <a:srgbClr val="383536"/>
                </a:solidFill>
                <a:latin typeface="Poppins"/>
                <a:ea typeface="Poppins"/>
                <a:cs typeface="Poppins"/>
                <a:sym typeface="Poppins"/>
              </a:rPr>
              <a:t>2. In your group, </a:t>
            </a:r>
            <a:r>
              <a:rPr lang="en-US" sz="3299" b="1">
                <a:solidFill>
                  <a:srgbClr val="383536"/>
                </a:solidFill>
                <a:latin typeface="Poppins Bold"/>
                <a:ea typeface="Poppins Bold"/>
                <a:cs typeface="Poppins Bold"/>
                <a:sym typeface="Poppins Bold"/>
              </a:rPr>
              <a:t>choose </a:t>
            </a:r>
            <a:r>
              <a:rPr lang="en-US" sz="3299" b="1" u="sng">
                <a:solidFill>
                  <a:srgbClr val="383536"/>
                </a:solidFill>
                <a:latin typeface="Poppins Bold"/>
                <a:ea typeface="Poppins Bold"/>
                <a:cs typeface="Poppins Bold"/>
                <a:sym typeface="Poppins Bold"/>
              </a:rPr>
              <a:t>one</a:t>
            </a:r>
            <a:r>
              <a:rPr lang="en-US" sz="3299" b="1">
                <a:solidFill>
                  <a:srgbClr val="383536"/>
                </a:solidFill>
                <a:latin typeface="Poppins Bold"/>
                <a:ea typeface="Poppins Bold"/>
                <a:cs typeface="Poppins Bold"/>
                <a:sym typeface="Poppins Bold"/>
              </a:rPr>
              <a:t> suitable case and prepare a role play. </a:t>
            </a:r>
          </a:p>
          <a:p>
            <a:pPr marL="712468" lvl="1" indent="-356234" algn="just">
              <a:lnSpc>
                <a:spcPts val="4619"/>
              </a:lnSpc>
              <a:buFont typeface="Arial"/>
              <a:buChar char="•"/>
            </a:pPr>
            <a:r>
              <a:rPr lang="en-US" sz="3299">
                <a:solidFill>
                  <a:srgbClr val="383536"/>
                </a:solidFill>
                <a:latin typeface="Poppins"/>
                <a:ea typeface="Poppins"/>
                <a:cs typeface="Poppins"/>
                <a:sym typeface="Poppins"/>
              </a:rPr>
              <a:t>In the play, there should at least the roles of a sender, receiver and a bystander.</a:t>
            </a:r>
          </a:p>
          <a:p>
            <a:pPr marL="712468" lvl="1" indent="-356234" algn="just">
              <a:lnSpc>
                <a:spcPts val="4619"/>
              </a:lnSpc>
              <a:buFont typeface="Arial"/>
              <a:buChar char="•"/>
            </a:pPr>
            <a:r>
              <a:rPr lang="en-US" sz="3299">
                <a:solidFill>
                  <a:srgbClr val="383536"/>
                </a:solidFill>
                <a:latin typeface="Poppins"/>
                <a:ea typeface="Poppins"/>
                <a:cs typeface="Poppins"/>
                <a:sym typeface="Poppins"/>
              </a:rPr>
              <a:t>Think of a base scene (how the  situation actually played out) before thinking of solutions</a:t>
            </a:r>
          </a:p>
          <a:p>
            <a:pPr algn="just">
              <a:lnSpc>
                <a:spcPts val="4619"/>
              </a:lnSpc>
            </a:pPr>
            <a:endParaRPr lang="en-US" sz="3299">
              <a:solidFill>
                <a:srgbClr val="383536"/>
              </a:solidFill>
              <a:latin typeface="Poppins"/>
              <a:ea typeface="Poppins"/>
              <a:cs typeface="Poppins"/>
              <a:sym typeface="Poppins"/>
            </a:endParaRPr>
          </a:p>
          <a:p>
            <a:pPr algn="just">
              <a:lnSpc>
                <a:spcPts val="4619"/>
              </a:lnSpc>
            </a:pPr>
            <a:r>
              <a:rPr lang="en-US" sz="3299">
                <a:solidFill>
                  <a:srgbClr val="383536"/>
                </a:solidFill>
                <a:latin typeface="Poppins"/>
                <a:ea typeface="Poppins"/>
                <a:cs typeface="Poppins"/>
                <a:sym typeface="Poppins"/>
              </a:rPr>
              <a:t>3. Once all groups have prepared a case, </a:t>
            </a:r>
            <a:r>
              <a:rPr lang="en-US" sz="3299" b="1">
                <a:solidFill>
                  <a:srgbClr val="383536"/>
                </a:solidFill>
                <a:latin typeface="Poppins Bold"/>
                <a:ea typeface="Poppins Bold"/>
                <a:cs typeface="Poppins Bold"/>
                <a:sym typeface="Poppins Bold"/>
              </a:rPr>
              <a:t>each group presents their role play</a:t>
            </a:r>
            <a:r>
              <a:rPr lang="en-US" sz="3299">
                <a:solidFill>
                  <a:srgbClr val="383536"/>
                </a:solidFill>
                <a:latin typeface="Poppins"/>
                <a:ea typeface="Poppins"/>
                <a:cs typeface="Poppins"/>
                <a:sym typeface="Poppins"/>
              </a:rPr>
              <a:t>. Altogether, </a:t>
            </a:r>
            <a:r>
              <a:rPr lang="en-US" sz="3299" b="1">
                <a:solidFill>
                  <a:srgbClr val="383536"/>
                </a:solidFill>
                <a:latin typeface="Poppins Bold"/>
                <a:ea typeface="Poppins Bold"/>
                <a:cs typeface="Poppins Bold"/>
                <a:sym typeface="Poppins Bold"/>
              </a:rPr>
              <a:t>we will choose one case study</a:t>
            </a:r>
            <a:r>
              <a:rPr lang="en-US" sz="3299">
                <a:solidFill>
                  <a:srgbClr val="383536"/>
                </a:solidFill>
                <a:latin typeface="Poppins"/>
                <a:ea typeface="Poppins"/>
                <a:cs typeface="Poppins"/>
                <a:sym typeface="Poppins"/>
              </a:rPr>
              <a:t> which we will use to dive deeper into, to explore different interventions.</a:t>
            </a:r>
          </a:p>
          <a:p>
            <a:pPr algn="just">
              <a:lnSpc>
                <a:spcPts val="4619"/>
              </a:lnSpc>
            </a:pPr>
            <a:endParaRPr lang="en-US" sz="3299">
              <a:solidFill>
                <a:srgbClr val="383536"/>
              </a:solidFill>
              <a:latin typeface="Poppins"/>
              <a:ea typeface="Poppins"/>
              <a:cs typeface="Poppins"/>
              <a:sym typeface="Poppins"/>
            </a:endParaRPr>
          </a:p>
        </p:txBody>
      </p:sp>
      <p:sp>
        <p:nvSpPr>
          <p:cNvPr id="6" name="TextBox 6"/>
          <p:cNvSpPr txBox="1"/>
          <p:nvPr/>
        </p:nvSpPr>
        <p:spPr>
          <a:xfrm>
            <a:off x="1028700" y="578358"/>
            <a:ext cx="13950151" cy="1187450"/>
          </a:xfrm>
          <a:prstGeom prst="rect">
            <a:avLst/>
          </a:prstGeom>
        </p:spPr>
        <p:txBody>
          <a:bodyPr lIns="0" tIns="0" rIns="0" bIns="0" rtlCol="0" anchor="t">
            <a:spAutoFit/>
          </a:bodyPr>
          <a:lstStyle/>
          <a:p>
            <a:pPr marL="0" lvl="0" indent="0" algn="l">
              <a:lnSpc>
                <a:spcPts val="9099"/>
              </a:lnSpc>
              <a:spcBef>
                <a:spcPct val="0"/>
              </a:spcBef>
            </a:pPr>
            <a:r>
              <a:rPr lang="en-US" sz="6999" b="1" spc="-139">
                <a:solidFill>
                  <a:srgbClr val="383536"/>
                </a:solidFill>
                <a:latin typeface="Poppins Bold"/>
                <a:ea typeface="Poppins Bold"/>
                <a:cs typeface="Poppins Bold"/>
                <a:sym typeface="Poppins Bold"/>
              </a:rPr>
              <a:t>Activity 3: Role play</a:t>
            </a:r>
          </a:p>
        </p:txBody>
      </p:sp>
      <p:sp>
        <p:nvSpPr>
          <p:cNvPr id="7" name="Freeform 7"/>
          <p:cNvSpPr/>
          <p:nvPr/>
        </p:nvSpPr>
        <p:spPr>
          <a:xfrm>
            <a:off x="13366040" y="1028700"/>
            <a:ext cx="1612811" cy="560262"/>
          </a:xfrm>
          <a:custGeom>
            <a:avLst/>
            <a:gdLst/>
            <a:ahLst/>
            <a:cxnLst/>
            <a:rect l="l" t="t" r="r" b="b"/>
            <a:pathLst>
              <a:path w="1612811" h="560262">
                <a:moveTo>
                  <a:pt x="0" y="0"/>
                </a:moveTo>
                <a:lnTo>
                  <a:pt x="1612811" y="0"/>
                </a:lnTo>
                <a:lnTo>
                  <a:pt x="1612811" y="560262"/>
                </a:lnTo>
                <a:lnTo>
                  <a:pt x="0" y="560262"/>
                </a:lnTo>
                <a:lnTo>
                  <a:pt x="0" y="0"/>
                </a:lnTo>
                <a:close/>
              </a:path>
            </a:pathLst>
          </a:custGeom>
          <a:blipFill>
            <a:blip r:embed="rId4"/>
            <a:stretch>
              <a:fillRect/>
            </a:stretch>
          </a:blipFill>
        </p:spPr>
        <p:txBody>
          <a:bodyPr/>
          <a:lstStyle/>
          <a:p>
            <a:endParaRPr lang="en-NL"/>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2467991"/>
          </a:xfrm>
          <a:prstGeom prst="rect">
            <a:avLst/>
          </a:prstGeom>
          <a:solidFill>
            <a:srgbClr val="F0EDE9"/>
          </a:solidFill>
        </p:spPr>
        <p:txBody>
          <a:bodyPr/>
          <a:lstStyle/>
          <a:p>
            <a:endParaRPr lang="en-NL"/>
          </a:p>
        </p:txBody>
      </p:sp>
      <p:sp>
        <p:nvSpPr>
          <p:cNvPr id="3" name="Freeform 3"/>
          <p:cNvSpPr/>
          <p:nvPr/>
        </p:nvSpPr>
        <p:spPr>
          <a:xfrm>
            <a:off x="15245554" y="756972"/>
            <a:ext cx="2591176" cy="1053745"/>
          </a:xfrm>
          <a:custGeom>
            <a:avLst/>
            <a:gdLst/>
            <a:ahLst/>
            <a:cxnLst/>
            <a:rect l="l" t="t" r="r" b="b"/>
            <a:pathLst>
              <a:path w="2591176" h="1053745">
                <a:moveTo>
                  <a:pt x="0" y="0"/>
                </a:moveTo>
                <a:lnTo>
                  <a:pt x="2591176" y="0"/>
                </a:lnTo>
                <a:lnTo>
                  <a:pt x="2591176" y="1053745"/>
                </a:lnTo>
                <a:lnTo>
                  <a:pt x="0" y="1053745"/>
                </a:lnTo>
                <a:lnTo>
                  <a:pt x="0" y="0"/>
                </a:lnTo>
                <a:close/>
              </a:path>
            </a:pathLst>
          </a:custGeom>
          <a:blipFill>
            <a:blip r:embed="rId3"/>
            <a:stretch>
              <a:fillRect/>
            </a:stretch>
          </a:blipFill>
        </p:spPr>
        <p:txBody>
          <a:bodyPr/>
          <a:lstStyle/>
          <a:p>
            <a:endParaRPr lang="en-NL"/>
          </a:p>
        </p:txBody>
      </p:sp>
      <p:sp>
        <p:nvSpPr>
          <p:cNvPr id="4" name="AutoShape 4"/>
          <p:cNvSpPr/>
          <p:nvPr/>
        </p:nvSpPr>
        <p:spPr>
          <a:xfrm flipH="1" flipV="1">
            <a:off x="15236030" y="806946"/>
            <a:ext cx="19048" cy="1003771"/>
          </a:xfrm>
          <a:prstGeom prst="line">
            <a:avLst/>
          </a:prstGeom>
          <a:ln w="38100" cap="flat">
            <a:solidFill>
              <a:srgbClr val="000000"/>
            </a:solidFill>
            <a:prstDash val="solid"/>
            <a:headEnd type="none" w="sm" len="sm"/>
            <a:tailEnd type="none" w="sm" len="sm"/>
          </a:ln>
        </p:spPr>
        <p:txBody>
          <a:bodyPr/>
          <a:lstStyle/>
          <a:p>
            <a:endParaRPr lang="en-NL"/>
          </a:p>
        </p:txBody>
      </p:sp>
      <p:sp>
        <p:nvSpPr>
          <p:cNvPr id="5" name="TextBox 5"/>
          <p:cNvSpPr txBox="1"/>
          <p:nvPr/>
        </p:nvSpPr>
        <p:spPr>
          <a:xfrm>
            <a:off x="641169" y="2467610"/>
            <a:ext cx="17005662" cy="7819390"/>
          </a:xfrm>
          <a:prstGeom prst="rect">
            <a:avLst/>
          </a:prstGeom>
        </p:spPr>
        <p:txBody>
          <a:bodyPr lIns="0" tIns="0" rIns="0" bIns="0" rtlCol="0" anchor="t">
            <a:spAutoFit/>
          </a:bodyPr>
          <a:lstStyle/>
          <a:p>
            <a:pPr algn="just">
              <a:lnSpc>
                <a:spcPts val="4759"/>
              </a:lnSpc>
            </a:pPr>
            <a:endParaRPr/>
          </a:p>
          <a:p>
            <a:pPr algn="just">
              <a:lnSpc>
                <a:spcPts val="4759"/>
              </a:lnSpc>
            </a:pPr>
            <a:r>
              <a:rPr lang="en-US" sz="3399" b="1">
                <a:solidFill>
                  <a:srgbClr val="383536"/>
                </a:solidFill>
                <a:latin typeface="Poppins Bold"/>
                <a:ea typeface="Poppins Bold"/>
                <a:cs typeface="Poppins Bold"/>
                <a:sym typeface="Poppins Bold"/>
              </a:rPr>
              <a:t>Round 1: Base scene</a:t>
            </a:r>
          </a:p>
          <a:p>
            <a:pPr algn="just">
              <a:lnSpc>
                <a:spcPts val="4759"/>
              </a:lnSpc>
            </a:pPr>
            <a:r>
              <a:rPr lang="en-US" sz="3399">
                <a:solidFill>
                  <a:srgbClr val="383536"/>
                </a:solidFill>
                <a:latin typeface="Poppins"/>
                <a:ea typeface="Poppins"/>
                <a:cs typeface="Poppins"/>
                <a:sym typeface="Poppins"/>
              </a:rPr>
              <a:t>• Performing the scene as it originally happened</a:t>
            </a:r>
          </a:p>
          <a:p>
            <a:pPr algn="just">
              <a:lnSpc>
                <a:spcPts val="4759"/>
              </a:lnSpc>
            </a:pPr>
            <a:r>
              <a:rPr lang="en-US" sz="3399">
                <a:solidFill>
                  <a:srgbClr val="383536"/>
                </a:solidFill>
                <a:latin typeface="Poppins"/>
                <a:ea typeface="Poppins"/>
                <a:cs typeface="Poppins"/>
                <a:sym typeface="Poppins"/>
              </a:rPr>
              <a:t>• Everyone who is not performing, is an active observer</a:t>
            </a:r>
          </a:p>
          <a:p>
            <a:pPr algn="just">
              <a:lnSpc>
                <a:spcPts val="4759"/>
              </a:lnSpc>
            </a:pPr>
            <a:endParaRPr lang="en-US" sz="3399">
              <a:solidFill>
                <a:srgbClr val="383536"/>
              </a:solidFill>
              <a:latin typeface="Poppins"/>
              <a:ea typeface="Poppins"/>
              <a:cs typeface="Poppins"/>
              <a:sym typeface="Poppins"/>
            </a:endParaRPr>
          </a:p>
          <a:p>
            <a:pPr algn="just">
              <a:lnSpc>
                <a:spcPts val="4759"/>
              </a:lnSpc>
            </a:pPr>
            <a:r>
              <a:rPr lang="en-US" sz="3399" b="1">
                <a:solidFill>
                  <a:srgbClr val="383536"/>
                </a:solidFill>
                <a:latin typeface="Poppins Bold"/>
                <a:ea typeface="Poppins Bold"/>
                <a:cs typeface="Poppins Bold"/>
                <a:sym typeface="Poppins Bold"/>
              </a:rPr>
              <a:t>Round 2, 3, 4….: Alternative scenes</a:t>
            </a:r>
          </a:p>
          <a:p>
            <a:pPr algn="just">
              <a:lnSpc>
                <a:spcPts val="4759"/>
              </a:lnSpc>
            </a:pPr>
            <a:r>
              <a:rPr lang="en-US" sz="3399">
                <a:solidFill>
                  <a:srgbClr val="383536"/>
                </a:solidFill>
                <a:latin typeface="Poppins"/>
                <a:ea typeface="Poppins"/>
                <a:cs typeface="Poppins"/>
                <a:sym typeface="Poppins"/>
              </a:rPr>
              <a:t>• Play the scenario again, but this time, observers get the chance to step in, take on different roles and try out different strategies</a:t>
            </a:r>
          </a:p>
          <a:p>
            <a:pPr algn="just">
              <a:lnSpc>
                <a:spcPts val="4759"/>
              </a:lnSpc>
            </a:pPr>
            <a:endParaRPr lang="en-US" sz="3399">
              <a:solidFill>
                <a:srgbClr val="383536"/>
              </a:solidFill>
              <a:latin typeface="Poppins"/>
              <a:ea typeface="Poppins"/>
              <a:cs typeface="Poppins"/>
              <a:sym typeface="Poppins"/>
            </a:endParaRPr>
          </a:p>
          <a:p>
            <a:pPr algn="just">
              <a:lnSpc>
                <a:spcPts val="4759"/>
              </a:lnSpc>
            </a:pPr>
            <a:r>
              <a:rPr lang="en-US" sz="3399" b="1">
                <a:solidFill>
                  <a:srgbClr val="383536"/>
                </a:solidFill>
                <a:latin typeface="Poppins Bold"/>
                <a:ea typeface="Poppins Bold"/>
                <a:cs typeface="Poppins Bold"/>
                <a:sym typeface="Poppins Bold"/>
              </a:rPr>
              <a:t>Goal: </a:t>
            </a:r>
            <a:r>
              <a:rPr lang="en-US" sz="3399">
                <a:solidFill>
                  <a:srgbClr val="383536"/>
                </a:solidFill>
                <a:latin typeface="Poppins"/>
                <a:ea typeface="Poppins"/>
                <a:cs typeface="Poppins"/>
                <a:sym typeface="Poppins"/>
              </a:rPr>
              <a:t>experiment what does/does not work in particular situations, build experience as an active bystander in a training environment</a:t>
            </a:r>
          </a:p>
          <a:p>
            <a:pPr algn="just">
              <a:lnSpc>
                <a:spcPts val="4759"/>
              </a:lnSpc>
            </a:pPr>
            <a:endParaRPr lang="en-US" sz="3399">
              <a:solidFill>
                <a:srgbClr val="383536"/>
              </a:solidFill>
              <a:latin typeface="Poppins"/>
              <a:ea typeface="Poppins"/>
              <a:cs typeface="Poppins"/>
              <a:sym typeface="Poppins"/>
            </a:endParaRPr>
          </a:p>
          <a:p>
            <a:pPr algn="just">
              <a:lnSpc>
                <a:spcPts val="4759"/>
              </a:lnSpc>
            </a:pPr>
            <a:endParaRPr lang="en-US" sz="3399">
              <a:solidFill>
                <a:srgbClr val="383536"/>
              </a:solidFill>
              <a:latin typeface="Poppins"/>
              <a:ea typeface="Poppins"/>
              <a:cs typeface="Poppins"/>
              <a:sym typeface="Poppins"/>
            </a:endParaRPr>
          </a:p>
        </p:txBody>
      </p:sp>
      <p:sp>
        <p:nvSpPr>
          <p:cNvPr id="6" name="TextBox 6"/>
          <p:cNvSpPr txBox="1"/>
          <p:nvPr/>
        </p:nvSpPr>
        <p:spPr>
          <a:xfrm>
            <a:off x="1028700" y="578358"/>
            <a:ext cx="13950151" cy="1187450"/>
          </a:xfrm>
          <a:prstGeom prst="rect">
            <a:avLst/>
          </a:prstGeom>
        </p:spPr>
        <p:txBody>
          <a:bodyPr lIns="0" tIns="0" rIns="0" bIns="0" rtlCol="0" anchor="t">
            <a:spAutoFit/>
          </a:bodyPr>
          <a:lstStyle/>
          <a:p>
            <a:pPr marL="0" lvl="0" indent="0" algn="l">
              <a:lnSpc>
                <a:spcPts val="9099"/>
              </a:lnSpc>
              <a:spcBef>
                <a:spcPct val="0"/>
              </a:spcBef>
            </a:pPr>
            <a:r>
              <a:rPr lang="en-US" sz="6999" b="1" spc="-139">
                <a:solidFill>
                  <a:srgbClr val="383536"/>
                </a:solidFill>
                <a:latin typeface="Poppins Bold"/>
                <a:ea typeface="Poppins Bold"/>
                <a:cs typeface="Poppins Bold"/>
                <a:sym typeface="Poppins Bold"/>
              </a:rPr>
              <a:t>Activity 3: Role play</a:t>
            </a:r>
          </a:p>
        </p:txBody>
      </p:sp>
      <p:sp>
        <p:nvSpPr>
          <p:cNvPr id="7" name="Freeform 7"/>
          <p:cNvSpPr/>
          <p:nvPr/>
        </p:nvSpPr>
        <p:spPr>
          <a:xfrm>
            <a:off x="13366040" y="1028700"/>
            <a:ext cx="1612811" cy="560262"/>
          </a:xfrm>
          <a:custGeom>
            <a:avLst/>
            <a:gdLst/>
            <a:ahLst/>
            <a:cxnLst/>
            <a:rect l="l" t="t" r="r" b="b"/>
            <a:pathLst>
              <a:path w="1612811" h="560262">
                <a:moveTo>
                  <a:pt x="0" y="0"/>
                </a:moveTo>
                <a:lnTo>
                  <a:pt x="1612811" y="0"/>
                </a:lnTo>
                <a:lnTo>
                  <a:pt x="1612811" y="560262"/>
                </a:lnTo>
                <a:lnTo>
                  <a:pt x="0" y="560262"/>
                </a:lnTo>
                <a:lnTo>
                  <a:pt x="0" y="0"/>
                </a:lnTo>
                <a:close/>
              </a:path>
            </a:pathLst>
          </a:custGeom>
          <a:blipFill>
            <a:blip r:embed="rId4"/>
            <a:stretch>
              <a:fillRect/>
            </a:stretch>
          </a:blipFill>
        </p:spPr>
        <p:txBody>
          <a:bodyPr/>
          <a:lstStyle/>
          <a:p>
            <a:endParaRPr lang="en-NL"/>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5335727" y="4742132"/>
            <a:ext cx="10861953" cy="802736"/>
          </a:xfrm>
          <a:custGeom>
            <a:avLst/>
            <a:gdLst/>
            <a:ahLst/>
            <a:cxnLst/>
            <a:rect l="l" t="t" r="r" b="b"/>
            <a:pathLst>
              <a:path w="10861953" h="802736">
                <a:moveTo>
                  <a:pt x="0" y="0"/>
                </a:moveTo>
                <a:lnTo>
                  <a:pt x="10861954" y="0"/>
                </a:lnTo>
                <a:lnTo>
                  <a:pt x="10861954" y="802736"/>
                </a:lnTo>
                <a:lnTo>
                  <a:pt x="0" y="802736"/>
                </a:lnTo>
                <a:lnTo>
                  <a:pt x="0" y="0"/>
                </a:lnTo>
                <a:close/>
              </a:path>
            </a:pathLst>
          </a:custGeom>
          <a:blipFill>
            <a:blip r:embed="rId2">
              <a:extLst>
                <a:ext uri="{96DAC541-7B7A-43D3-8B79-37D633B846F1}">
                  <asvg:svgBlip xmlns:asvg="http://schemas.microsoft.com/office/drawing/2016/SVG/main" r:embed="rId3"/>
                </a:ext>
              </a:extLst>
            </a:blip>
            <a:stretch>
              <a:fillRect l="-171" t="-308623" r="-7088" b="-1042730"/>
            </a:stretch>
          </a:blipFill>
        </p:spPr>
        <p:txBody>
          <a:bodyPr/>
          <a:lstStyle/>
          <a:p>
            <a:endParaRPr lang="en-NL"/>
          </a:p>
        </p:txBody>
      </p:sp>
      <p:grpSp>
        <p:nvGrpSpPr>
          <p:cNvPr id="3" name="Group 3"/>
          <p:cNvGrpSpPr/>
          <p:nvPr/>
        </p:nvGrpSpPr>
        <p:grpSpPr>
          <a:xfrm>
            <a:off x="1583013" y="4251385"/>
            <a:ext cx="8994640" cy="2009929"/>
            <a:chOff x="0" y="0"/>
            <a:chExt cx="11992853" cy="2679905"/>
          </a:xfrm>
        </p:grpSpPr>
        <p:sp>
          <p:nvSpPr>
            <p:cNvPr id="4" name="TextBox 4"/>
            <p:cNvSpPr txBox="1"/>
            <p:nvPr/>
          </p:nvSpPr>
          <p:spPr>
            <a:xfrm>
              <a:off x="0" y="28575"/>
              <a:ext cx="11992853" cy="1708279"/>
            </a:xfrm>
            <a:prstGeom prst="rect">
              <a:avLst/>
            </a:prstGeom>
          </p:spPr>
          <p:txBody>
            <a:bodyPr lIns="0" tIns="0" rIns="0" bIns="0" rtlCol="0" anchor="t">
              <a:spAutoFit/>
            </a:bodyPr>
            <a:lstStyle/>
            <a:p>
              <a:pPr marL="0" lvl="0" indent="0" algn="l">
                <a:lnSpc>
                  <a:spcPts val="9288"/>
                </a:lnSpc>
                <a:spcBef>
                  <a:spcPct val="0"/>
                </a:spcBef>
              </a:pPr>
              <a:r>
                <a:rPr lang="en-US" sz="8600" b="1" spc="-86">
                  <a:solidFill>
                    <a:srgbClr val="383536"/>
                  </a:solidFill>
                  <a:latin typeface="Poppins Bold"/>
                  <a:ea typeface="Poppins Bold"/>
                  <a:cs typeface="Poppins Bold"/>
                  <a:sym typeface="Poppins Bold"/>
                </a:rPr>
                <a:t>Take-aways</a:t>
              </a:r>
            </a:p>
          </p:txBody>
        </p:sp>
        <p:sp>
          <p:nvSpPr>
            <p:cNvPr id="5" name="Freeform 5"/>
            <p:cNvSpPr/>
            <p:nvPr/>
          </p:nvSpPr>
          <p:spPr>
            <a:xfrm>
              <a:off x="0" y="2080033"/>
              <a:ext cx="8116959" cy="599872"/>
            </a:xfrm>
            <a:custGeom>
              <a:avLst/>
              <a:gdLst/>
              <a:ahLst/>
              <a:cxnLst/>
              <a:rect l="l" t="t" r="r" b="b"/>
              <a:pathLst>
                <a:path w="8116959" h="599872">
                  <a:moveTo>
                    <a:pt x="0" y="0"/>
                  </a:moveTo>
                  <a:lnTo>
                    <a:pt x="8116959" y="0"/>
                  </a:lnTo>
                  <a:lnTo>
                    <a:pt x="8116959" y="599872"/>
                  </a:lnTo>
                  <a:lnTo>
                    <a:pt x="0" y="599872"/>
                  </a:lnTo>
                  <a:lnTo>
                    <a:pt x="0" y="0"/>
                  </a:lnTo>
                  <a:close/>
                </a:path>
              </a:pathLst>
            </a:custGeom>
            <a:blipFill>
              <a:blip r:embed="rId2">
                <a:extLst>
                  <a:ext uri="{96DAC541-7B7A-43D3-8B79-37D633B846F1}">
                    <asvg:svgBlip xmlns:asvg="http://schemas.microsoft.com/office/drawing/2016/SVG/main" r:embed="rId3"/>
                  </a:ext>
                </a:extLst>
              </a:blip>
              <a:stretch>
                <a:fillRect l="-171" t="-308623" r="-7088" b="-1042730"/>
              </a:stretch>
            </a:blipFill>
          </p:spPr>
          <p:txBody>
            <a:bodyPr/>
            <a:lstStyle/>
            <a:p>
              <a:endParaRPr lang="en-NL"/>
            </a:p>
          </p:txBody>
        </p:sp>
      </p:grpSp>
      <p:sp>
        <p:nvSpPr>
          <p:cNvPr id="6" name="Freeform 6"/>
          <p:cNvSpPr/>
          <p:nvPr/>
        </p:nvSpPr>
        <p:spPr>
          <a:xfrm>
            <a:off x="15245554" y="756972"/>
            <a:ext cx="2591176" cy="1053745"/>
          </a:xfrm>
          <a:custGeom>
            <a:avLst/>
            <a:gdLst/>
            <a:ahLst/>
            <a:cxnLst/>
            <a:rect l="l" t="t" r="r" b="b"/>
            <a:pathLst>
              <a:path w="2591176" h="1053745">
                <a:moveTo>
                  <a:pt x="0" y="0"/>
                </a:moveTo>
                <a:lnTo>
                  <a:pt x="2591176" y="0"/>
                </a:lnTo>
                <a:lnTo>
                  <a:pt x="2591176" y="1053745"/>
                </a:lnTo>
                <a:lnTo>
                  <a:pt x="0" y="1053745"/>
                </a:lnTo>
                <a:lnTo>
                  <a:pt x="0" y="0"/>
                </a:lnTo>
                <a:close/>
              </a:path>
            </a:pathLst>
          </a:custGeom>
          <a:blipFill>
            <a:blip r:embed="rId4"/>
            <a:stretch>
              <a:fillRect/>
            </a:stretch>
          </a:blipFill>
        </p:spPr>
        <p:txBody>
          <a:bodyPr/>
          <a:lstStyle/>
          <a:p>
            <a:endParaRPr lang="en-NL"/>
          </a:p>
        </p:txBody>
      </p:sp>
      <p:sp>
        <p:nvSpPr>
          <p:cNvPr id="7" name="AutoShape 7"/>
          <p:cNvSpPr/>
          <p:nvPr/>
        </p:nvSpPr>
        <p:spPr>
          <a:xfrm flipH="1" flipV="1">
            <a:off x="15236030" y="806946"/>
            <a:ext cx="19048" cy="1003771"/>
          </a:xfrm>
          <a:prstGeom prst="line">
            <a:avLst/>
          </a:prstGeom>
          <a:ln w="38100" cap="flat">
            <a:solidFill>
              <a:srgbClr val="000000"/>
            </a:solidFill>
            <a:prstDash val="solid"/>
            <a:headEnd type="none" w="sm" len="sm"/>
            <a:tailEnd type="none" w="sm" len="sm"/>
          </a:ln>
        </p:spPr>
        <p:txBody>
          <a:bodyPr/>
          <a:lstStyle/>
          <a:p>
            <a:endParaRPr lang="en-NL"/>
          </a:p>
        </p:txBody>
      </p:sp>
      <p:sp>
        <p:nvSpPr>
          <p:cNvPr id="8" name="Freeform 8"/>
          <p:cNvSpPr/>
          <p:nvPr/>
        </p:nvSpPr>
        <p:spPr>
          <a:xfrm>
            <a:off x="13366040" y="1028700"/>
            <a:ext cx="1612811" cy="560262"/>
          </a:xfrm>
          <a:custGeom>
            <a:avLst/>
            <a:gdLst/>
            <a:ahLst/>
            <a:cxnLst/>
            <a:rect l="l" t="t" r="r" b="b"/>
            <a:pathLst>
              <a:path w="1612811" h="560262">
                <a:moveTo>
                  <a:pt x="0" y="0"/>
                </a:moveTo>
                <a:lnTo>
                  <a:pt x="1612811" y="0"/>
                </a:lnTo>
                <a:lnTo>
                  <a:pt x="1612811" y="560262"/>
                </a:lnTo>
                <a:lnTo>
                  <a:pt x="0" y="560262"/>
                </a:lnTo>
                <a:lnTo>
                  <a:pt x="0" y="0"/>
                </a:lnTo>
                <a:close/>
              </a:path>
            </a:pathLst>
          </a:custGeom>
          <a:blipFill>
            <a:blip r:embed="rId5"/>
            <a:stretch>
              <a:fillRect/>
            </a:stretch>
          </a:blipFill>
        </p:spPr>
        <p:txBody>
          <a:bodyPr/>
          <a:lstStyle/>
          <a:p>
            <a:endParaRPr lang="en-NL"/>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2467991"/>
          </a:xfrm>
          <a:prstGeom prst="rect">
            <a:avLst/>
          </a:prstGeom>
          <a:solidFill>
            <a:srgbClr val="F0EDE9"/>
          </a:solidFill>
        </p:spPr>
        <p:txBody>
          <a:bodyPr/>
          <a:lstStyle/>
          <a:p>
            <a:endParaRPr lang="en-NL"/>
          </a:p>
        </p:txBody>
      </p:sp>
      <p:sp>
        <p:nvSpPr>
          <p:cNvPr id="3" name="Freeform 3"/>
          <p:cNvSpPr/>
          <p:nvPr/>
        </p:nvSpPr>
        <p:spPr>
          <a:xfrm>
            <a:off x="15245554" y="756972"/>
            <a:ext cx="2591176" cy="1053745"/>
          </a:xfrm>
          <a:custGeom>
            <a:avLst/>
            <a:gdLst/>
            <a:ahLst/>
            <a:cxnLst/>
            <a:rect l="l" t="t" r="r" b="b"/>
            <a:pathLst>
              <a:path w="2591176" h="1053745">
                <a:moveTo>
                  <a:pt x="0" y="0"/>
                </a:moveTo>
                <a:lnTo>
                  <a:pt x="2591176" y="0"/>
                </a:lnTo>
                <a:lnTo>
                  <a:pt x="2591176" y="1053745"/>
                </a:lnTo>
                <a:lnTo>
                  <a:pt x="0" y="1053745"/>
                </a:lnTo>
                <a:lnTo>
                  <a:pt x="0" y="0"/>
                </a:lnTo>
                <a:close/>
              </a:path>
            </a:pathLst>
          </a:custGeom>
          <a:blipFill>
            <a:blip r:embed="rId3"/>
            <a:stretch>
              <a:fillRect/>
            </a:stretch>
          </a:blipFill>
        </p:spPr>
        <p:txBody>
          <a:bodyPr/>
          <a:lstStyle/>
          <a:p>
            <a:endParaRPr lang="en-NL"/>
          </a:p>
        </p:txBody>
      </p:sp>
      <p:sp>
        <p:nvSpPr>
          <p:cNvPr id="4" name="AutoShape 4"/>
          <p:cNvSpPr/>
          <p:nvPr/>
        </p:nvSpPr>
        <p:spPr>
          <a:xfrm flipH="1" flipV="1">
            <a:off x="15236030" y="806946"/>
            <a:ext cx="19048" cy="1003771"/>
          </a:xfrm>
          <a:prstGeom prst="line">
            <a:avLst/>
          </a:prstGeom>
          <a:ln w="38100" cap="flat">
            <a:solidFill>
              <a:srgbClr val="000000"/>
            </a:solidFill>
            <a:prstDash val="solid"/>
            <a:headEnd type="none" w="sm" len="sm"/>
            <a:tailEnd type="none" w="sm" len="sm"/>
          </a:ln>
        </p:spPr>
        <p:txBody>
          <a:bodyPr/>
          <a:lstStyle/>
          <a:p>
            <a:endParaRPr lang="en-NL"/>
          </a:p>
        </p:txBody>
      </p:sp>
      <p:sp>
        <p:nvSpPr>
          <p:cNvPr id="5" name="TextBox 5"/>
          <p:cNvSpPr txBox="1"/>
          <p:nvPr/>
        </p:nvSpPr>
        <p:spPr>
          <a:xfrm>
            <a:off x="641169" y="2663825"/>
            <a:ext cx="17005662" cy="7623175"/>
          </a:xfrm>
          <a:prstGeom prst="rect">
            <a:avLst/>
          </a:prstGeom>
        </p:spPr>
        <p:txBody>
          <a:bodyPr lIns="0" tIns="0" rIns="0" bIns="0" rtlCol="0" anchor="t">
            <a:spAutoFit/>
          </a:bodyPr>
          <a:lstStyle/>
          <a:p>
            <a:pPr algn="just">
              <a:lnSpc>
                <a:spcPts val="5599"/>
              </a:lnSpc>
            </a:pPr>
            <a:r>
              <a:rPr lang="en-US" sz="3999">
                <a:solidFill>
                  <a:srgbClr val="383536"/>
                </a:solidFill>
                <a:latin typeface="Poppins"/>
                <a:ea typeface="Poppins"/>
                <a:cs typeface="Poppins"/>
                <a:sym typeface="Poppins"/>
              </a:rPr>
              <a:t>When witnessing unacceptable behavior, you can:</a:t>
            </a:r>
          </a:p>
          <a:p>
            <a:pPr marL="863599" lvl="1" indent="-431800" algn="just">
              <a:lnSpc>
                <a:spcPts val="5599"/>
              </a:lnSpc>
              <a:buFont typeface="Arial"/>
              <a:buChar char="•"/>
            </a:pPr>
            <a:r>
              <a:rPr lang="en-US" sz="3999" b="1">
                <a:solidFill>
                  <a:srgbClr val="383536"/>
                </a:solidFill>
                <a:latin typeface="Poppins Bold"/>
                <a:ea typeface="Poppins Bold"/>
                <a:cs typeface="Poppins Bold"/>
                <a:sym typeface="Poppins Bold"/>
              </a:rPr>
              <a:t>Distract </a:t>
            </a:r>
            <a:r>
              <a:rPr lang="en-US" sz="3999">
                <a:solidFill>
                  <a:srgbClr val="383536"/>
                </a:solidFill>
                <a:latin typeface="Poppins"/>
                <a:ea typeface="Poppins"/>
                <a:cs typeface="Poppins"/>
                <a:sym typeface="Poppins"/>
              </a:rPr>
              <a:t>→  to prevent escalation.</a:t>
            </a:r>
          </a:p>
          <a:p>
            <a:pPr marL="863599" lvl="1" indent="-431800" algn="just">
              <a:lnSpc>
                <a:spcPts val="5599"/>
              </a:lnSpc>
              <a:buFont typeface="Arial"/>
              <a:buChar char="•"/>
            </a:pPr>
            <a:r>
              <a:rPr lang="en-US" sz="3999" b="1">
                <a:solidFill>
                  <a:srgbClr val="383536"/>
                </a:solidFill>
                <a:latin typeface="Poppins Bold"/>
                <a:ea typeface="Poppins Bold"/>
                <a:cs typeface="Poppins Bold"/>
                <a:sym typeface="Poppins Bold"/>
              </a:rPr>
              <a:t>Direct Action</a:t>
            </a:r>
            <a:r>
              <a:rPr lang="en-US" sz="3999">
                <a:solidFill>
                  <a:srgbClr val="383536"/>
                </a:solidFill>
                <a:latin typeface="Poppins"/>
                <a:ea typeface="Poppins"/>
                <a:cs typeface="Poppins"/>
                <a:sym typeface="Poppins"/>
              </a:rPr>
              <a:t> →  name what you see and address the person causing discomfort and insecurity. Assess possible risks.</a:t>
            </a:r>
          </a:p>
          <a:p>
            <a:pPr marL="1381768" lvl="2" indent="-460589" algn="just">
              <a:lnSpc>
                <a:spcPts val="4480"/>
              </a:lnSpc>
              <a:buFont typeface="Arial"/>
              <a:buChar char="⚬"/>
            </a:pPr>
            <a:r>
              <a:rPr lang="en-US" sz="3200" i="1">
                <a:solidFill>
                  <a:srgbClr val="383536"/>
                </a:solidFill>
                <a:latin typeface="Poppins Italics"/>
                <a:ea typeface="Poppins Italics"/>
                <a:cs typeface="Poppins Italics"/>
                <a:sym typeface="Poppins Italics"/>
              </a:rPr>
              <a:t>See next slide for possible ways to do this</a:t>
            </a:r>
          </a:p>
          <a:p>
            <a:pPr marL="863599" lvl="1" indent="-431800" algn="just">
              <a:lnSpc>
                <a:spcPts val="5599"/>
              </a:lnSpc>
              <a:buFont typeface="Arial"/>
              <a:buChar char="•"/>
            </a:pPr>
            <a:r>
              <a:rPr lang="en-US" sz="3999" b="1">
                <a:solidFill>
                  <a:srgbClr val="383536"/>
                </a:solidFill>
                <a:latin typeface="Poppins Bold"/>
                <a:ea typeface="Poppins Bold"/>
                <a:cs typeface="Poppins Bold"/>
                <a:sym typeface="Poppins Bold"/>
              </a:rPr>
              <a:t>Delegate</a:t>
            </a:r>
            <a:r>
              <a:rPr lang="en-US" sz="3999">
                <a:solidFill>
                  <a:srgbClr val="383536"/>
                </a:solidFill>
                <a:latin typeface="Poppins"/>
                <a:ea typeface="Poppins"/>
                <a:cs typeface="Poppins"/>
                <a:sym typeface="Poppins"/>
              </a:rPr>
              <a:t> → ask for help from someone with authority or responsibility</a:t>
            </a:r>
          </a:p>
          <a:p>
            <a:pPr marL="863599" lvl="1" indent="-431800" algn="just">
              <a:lnSpc>
                <a:spcPts val="5599"/>
              </a:lnSpc>
              <a:buFont typeface="Arial"/>
              <a:buChar char="•"/>
            </a:pPr>
            <a:r>
              <a:rPr lang="en-US" sz="3999" b="1">
                <a:solidFill>
                  <a:srgbClr val="383536"/>
                </a:solidFill>
                <a:latin typeface="Poppins Bold"/>
                <a:ea typeface="Poppins Bold"/>
                <a:cs typeface="Poppins Bold"/>
                <a:sym typeface="Poppins Bold"/>
              </a:rPr>
              <a:t>Delay</a:t>
            </a:r>
            <a:r>
              <a:rPr lang="en-US" sz="3999">
                <a:solidFill>
                  <a:srgbClr val="383536"/>
                </a:solidFill>
                <a:latin typeface="Poppins"/>
                <a:ea typeface="Poppins"/>
                <a:cs typeface="Poppins"/>
                <a:sym typeface="Poppins"/>
              </a:rPr>
              <a:t> → check in with the person after the incident</a:t>
            </a:r>
          </a:p>
          <a:p>
            <a:pPr marL="863599" lvl="1" indent="-431800" algn="just">
              <a:lnSpc>
                <a:spcPts val="5599"/>
              </a:lnSpc>
              <a:buFont typeface="Arial"/>
              <a:buChar char="•"/>
            </a:pPr>
            <a:r>
              <a:rPr lang="en-US" sz="3999" b="1">
                <a:solidFill>
                  <a:srgbClr val="383536"/>
                </a:solidFill>
                <a:latin typeface="Poppins Bold"/>
                <a:ea typeface="Poppins Bold"/>
                <a:cs typeface="Poppins Bold"/>
                <a:sym typeface="Poppins Bold"/>
              </a:rPr>
              <a:t>Document</a:t>
            </a:r>
            <a:r>
              <a:rPr lang="en-US" sz="3999">
                <a:solidFill>
                  <a:srgbClr val="383536"/>
                </a:solidFill>
                <a:latin typeface="Poppins"/>
                <a:ea typeface="Poppins"/>
                <a:cs typeface="Poppins"/>
                <a:sym typeface="Poppins"/>
              </a:rPr>
              <a:t> →  record the situation and discuss with the victim what to do with it </a:t>
            </a:r>
          </a:p>
          <a:p>
            <a:pPr algn="just">
              <a:lnSpc>
                <a:spcPts val="5599"/>
              </a:lnSpc>
            </a:pPr>
            <a:endParaRPr lang="en-US" sz="3999">
              <a:solidFill>
                <a:srgbClr val="383536"/>
              </a:solidFill>
              <a:latin typeface="Poppins"/>
              <a:ea typeface="Poppins"/>
              <a:cs typeface="Poppins"/>
              <a:sym typeface="Poppins"/>
            </a:endParaRPr>
          </a:p>
        </p:txBody>
      </p:sp>
      <p:sp>
        <p:nvSpPr>
          <p:cNvPr id="6" name="TextBox 6"/>
          <p:cNvSpPr txBox="1"/>
          <p:nvPr/>
        </p:nvSpPr>
        <p:spPr>
          <a:xfrm>
            <a:off x="1028700" y="578358"/>
            <a:ext cx="13950151" cy="1187450"/>
          </a:xfrm>
          <a:prstGeom prst="rect">
            <a:avLst/>
          </a:prstGeom>
        </p:spPr>
        <p:txBody>
          <a:bodyPr lIns="0" tIns="0" rIns="0" bIns="0" rtlCol="0" anchor="t">
            <a:spAutoFit/>
          </a:bodyPr>
          <a:lstStyle/>
          <a:p>
            <a:pPr marL="0" lvl="0" indent="0" algn="l">
              <a:lnSpc>
                <a:spcPts val="9099"/>
              </a:lnSpc>
              <a:spcBef>
                <a:spcPct val="0"/>
              </a:spcBef>
            </a:pPr>
            <a:r>
              <a:rPr lang="en-US" sz="6999" b="1" spc="-139">
                <a:solidFill>
                  <a:srgbClr val="383536"/>
                </a:solidFill>
                <a:latin typeface="Poppins Bold"/>
                <a:ea typeface="Poppins Bold"/>
                <a:cs typeface="Poppins Bold"/>
                <a:sym typeface="Poppins Bold"/>
              </a:rPr>
              <a:t>Possible strategies</a:t>
            </a:r>
          </a:p>
        </p:txBody>
      </p:sp>
      <p:sp>
        <p:nvSpPr>
          <p:cNvPr id="7" name="Freeform 7"/>
          <p:cNvSpPr/>
          <p:nvPr/>
        </p:nvSpPr>
        <p:spPr>
          <a:xfrm>
            <a:off x="13366040" y="1028700"/>
            <a:ext cx="1612811" cy="560262"/>
          </a:xfrm>
          <a:custGeom>
            <a:avLst/>
            <a:gdLst/>
            <a:ahLst/>
            <a:cxnLst/>
            <a:rect l="l" t="t" r="r" b="b"/>
            <a:pathLst>
              <a:path w="1612811" h="560262">
                <a:moveTo>
                  <a:pt x="0" y="0"/>
                </a:moveTo>
                <a:lnTo>
                  <a:pt x="1612811" y="0"/>
                </a:lnTo>
                <a:lnTo>
                  <a:pt x="1612811" y="560262"/>
                </a:lnTo>
                <a:lnTo>
                  <a:pt x="0" y="560262"/>
                </a:lnTo>
                <a:lnTo>
                  <a:pt x="0" y="0"/>
                </a:lnTo>
                <a:close/>
              </a:path>
            </a:pathLst>
          </a:custGeom>
          <a:blipFill>
            <a:blip r:embed="rId4"/>
            <a:stretch>
              <a:fillRect/>
            </a:stretch>
          </a:blipFill>
        </p:spPr>
        <p:txBody>
          <a:bodyPr/>
          <a:lstStyle/>
          <a:p>
            <a:endParaRPr lang="en-NL"/>
          </a:p>
        </p:txBody>
      </p:sp>
      <p:sp>
        <p:nvSpPr>
          <p:cNvPr id="8" name="TextBox 8"/>
          <p:cNvSpPr txBox="1"/>
          <p:nvPr/>
        </p:nvSpPr>
        <p:spPr>
          <a:xfrm>
            <a:off x="15255078" y="9646055"/>
            <a:ext cx="3032922" cy="375285"/>
          </a:xfrm>
          <a:prstGeom prst="rect">
            <a:avLst/>
          </a:prstGeom>
        </p:spPr>
        <p:txBody>
          <a:bodyPr lIns="0" tIns="0" rIns="0" bIns="0" rtlCol="0" anchor="t">
            <a:spAutoFit/>
          </a:bodyPr>
          <a:lstStyle/>
          <a:p>
            <a:pPr algn="ctr">
              <a:lnSpc>
                <a:spcPts val="2939"/>
              </a:lnSpc>
              <a:spcBef>
                <a:spcPct val="0"/>
              </a:spcBef>
            </a:pPr>
            <a:r>
              <a:rPr lang="en-US" sz="2099" dirty="0">
                <a:solidFill>
                  <a:srgbClr val="383536"/>
                </a:solidFill>
                <a:latin typeface="Poppins"/>
                <a:ea typeface="Poppins"/>
                <a:cs typeface="Poppins"/>
                <a:sym typeface="Poppins"/>
              </a:rPr>
              <a:t>Source: </a:t>
            </a:r>
            <a:r>
              <a:rPr lang="en-US" sz="2099" u="sng" dirty="0">
                <a:solidFill>
                  <a:srgbClr val="383536"/>
                </a:solidFill>
                <a:latin typeface="Poppins"/>
                <a:ea typeface="Poppins"/>
                <a:cs typeface="Poppins"/>
                <a:sym typeface="Poppins"/>
                <a:hlinkClick r:id="rId5" tooltip="https://righttobe.org/guides/bystander-intervention-training/"/>
              </a:rPr>
              <a:t>Right To Be.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2467991"/>
          </a:xfrm>
          <a:prstGeom prst="rect">
            <a:avLst/>
          </a:prstGeom>
          <a:solidFill>
            <a:srgbClr val="F0EDE9"/>
          </a:solidFill>
        </p:spPr>
        <p:txBody>
          <a:bodyPr/>
          <a:lstStyle/>
          <a:p>
            <a:endParaRPr lang="en-NL"/>
          </a:p>
        </p:txBody>
      </p:sp>
      <p:sp>
        <p:nvSpPr>
          <p:cNvPr id="3" name="Freeform 3"/>
          <p:cNvSpPr/>
          <p:nvPr/>
        </p:nvSpPr>
        <p:spPr>
          <a:xfrm>
            <a:off x="15245554" y="756972"/>
            <a:ext cx="2591176" cy="1053745"/>
          </a:xfrm>
          <a:custGeom>
            <a:avLst/>
            <a:gdLst/>
            <a:ahLst/>
            <a:cxnLst/>
            <a:rect l="l" t="t" r="r" b="b"/>
            <a:pathLst>
              <a:path w="2591176" h="1053745">
                <a:moveTo>
                  <a:pt x="0" y="0"/>
                </a:moveTo>
                <a:lnTo>
                  <a:pt x="2591176" y="0"/>
                </a:lnTo>
                <a:lnTo>
                  <a:pt x="2591176" y="1053745"/>
                </a:lnTo>
                <a:lnTo>
                  <a:pt x="0" y="1053745"/>
                </a:lnTo>
                <a:lnTo>
                  <a:pt x="0" y="0"/>
                </a:lnTo>
                <a:close/>
              </a:path>
            </a:pathLst>
          </a:custGeom>
          <a:blipFill>
            <a:blip r:embed="rId3"/>
            <a:stretch>
              <a:fillRect/>
            </a:stretch>
          </a:blipFill>
        </p:spPr>
        <p:txBody>
          <a:bodyPr/>
          <a:lstStyle/>
          <a:p>
            <a:endParaRPr lang="en-NL"/>
          </a:p>
        </p:txBody>
      </p:sp>
      <p:sp>
        <p:nvSpPr>
          <p:cNvPr id="4" name="AutoShape 4"/>
          <p:cNvSpPr/>
          <p:nvPr/>
        </p:nvSpPr>
        <p:spPr>
          <a:xfrm flipH="1" flipV="1">
            <a:off x="15236030" y="806946"/>
            <a:ext cx="19048" cy="1003771"/>
          </a:xfrm>
          <a:prstGeom prst="line">
            <a:avLst/>
          </a:prstGeom>
          <a:ln w="38100" cap="flat">
            <a:solidFill>
              <a:srgbClr val="000000"/>
            </a:solidFill>
            <a:prstDash val="solid"/>
            <a:headEnd type="none" w="sm" len="sm"/>
            <a:tailEnd type="none" w="sm" len="sm"/>
          </a:ln>
        </p:spPr>
        <p:txBody>
          <a:bodyPr/>
          <a:lstStyle/>
          <a:p>
            <a:endParaRPr lang="en-NL"/>
          </a:p>
        </p:txBody>
      </p:sp>
      <p:sp>
        <p:nvSpPr>
          <p:cNvPr id="5" name="TextBox 5"/>
          <p:cNvSpPr txBox="1"/>
          <p:nvPr/>
        </p:nvSpPr>
        <p:spPr>
          <a:xfrm>
            <a:off x="506836" y="2955010"/>
            <a:ext cx="16752464" cy="6863080"/>
          </a:xfrm>
          <a:prstGeom prst="rect">
            <a:avLst/>
          </a:prstGeom>
        </p:spPr>
        <p:txBody>
          <a:bodyPr lIns="0" tIns="0" rIns="0" bIns="0" rtlCol="0" anchor="t">
            <a:spAutoFit/>
          </a:bodyPr>
          <a:lstStyle/>
          <a:p>
            <a:pPr marL="928368" lvl="1" indent="-464184" algn="just">
              <a:lnSpc>
                <a:spcPts val="6019"/>
              </a:lnSpc>
              <a:buFont typeface="Arial"/>
              <a:buChar char="•"/>
            </a:pPr>
            <a:r>
              <a:rPr lang="en-US" sz="4299" b="1">
                <a:solidFill>
                  <a:srgbClr val="383536"/>
                </a:solidFill>
                <a:latin typeface="Poppins Bold"/>
                <a:ea typeface="Poppins Bold"/>
                <a:cs typeface="Poppins Bold"/>
                <a:sym typeface="Poppins Bold"/>
              </a:rPr>
              <a:t>Address</a:t>
            </a:r>
            <a:r>
              <a:rPr lang="en-US" sz="4299">
                <a:solidFill>
                  <a:srgbClr val="383536"/>
                </a:solidFill>
                <a:latin typeface="Poppins"/>
                <a:ea typeface="Poppins"/>
                <a:cs typeface="Poppins"/>
                <a:sym typeface="Poppins"/>
              </a:rPr>
              <a:t> → I see this happening, and I am uncomfortable with it.</a:t>
            </a:r>
          </a:p>
          <a:p>
            <a:pPr marL="928368" lvl="1" indent="-464184" algn="just">
              <a:lnSpc>
                <a:spcPts val="6019"/>
              </a:lnSpc>
              <a:buFont typeface="Arial"/>
              <a:buChar char="•"/>
            </a:pPr>
            <a:r>
              <a:rPr lang="en-US" sz="4299" b="1">
                <a:solidFill>
                  <a:srgbClr val="383536"/>
                </a:solidFill>
                <a:latin typeface="Poppins Bold"/>
                <a:ea typeface="Poppins Bold"/>
                <a:cs typeface="Poppins Bold"/>
                <a:sym typeface="Poppins Bold"/>
              </a:rPr>
              <a:t>Challenge</a:t>
            </a:r>
            <a:r>
              <a:rPr lang="en-US" sz="4299">
                <a:solidFill>
                  <a:srgbClr val="383536"/>
                </a:solidFill>
                <a:latin typeface="Poppins"/>
                <a:ea typeface="Poppins"/>
                <a:cs typeface="Poppins"/>
                <a:sym typeface="Poppins"/>
              </a:rPr>
              <a:t> →  I don't think it's okay what's happening here.</a:t>
            </a:r>
          </a:p>
          <a:p>
            <a:pPr marL="928368" lvl="1" indent="-464184" algn="just">
              <a:lnSpc>
                <a:spcPts val="6019"/>
              </a:lnSpc>
              <a:buFont typeface="Arial"/>
              <a:buChar char="•"/>
            </a:pPr>
            <a:r>
              <a:rPr lang="en-US" sz="4299" b="1">
                <a:solidFill>
                  <a:srgbClr val="383536"/>
                </a:solidFill>
                <a:latin typeface="Poppins Bold"/>
                <a:ea typeface="Poppins Bold"/>
                <a:cs typeface="Poppins Bold"/>
                <a:sym typeface="Poppins Bold"/>
              </a:rPr>
              <a:t>Question</a:t>
            </a:r>
            <a:r>
              <a:rPr lang="en-US" sz="4299">
                <a:solidFill>
                  <a:srgbClr val="383536"/>
                </a:solidFill>
                <a:latin typeface="Poppins"/>
                <a:ea typeface="Poppins"/>
                <a:cs typeface="Poppins"/>
                <a:sym typeface="Poppins"/>
              </a:rPr>
              <a:t> →  what exactly do you mean by that?</a:t>
            </a:r>
          </a:p>
          <a:p>
            <a:pPr marL="928368" lvl="1" indent="-464184" algn="just">
              <a:lnSpc>
                <a:spcPts val="6019"/>
              </a:lnSpc>
              <a:buFont typeface="Arial"/>
              <a:buChar char="•"/>
            </a:pPr>
            <a:r>
              <a:rPr lang="en-US" sz="4299" b="1">
                <a:solidFill>
                  <a:srgbClr val="383536"/>
                </a:solidFill>
                <a:latin typeface="Poppins Bold"/>
                <a:ea typeface="Poppins Bold"/>
                <a:cs typeface="Poppins Bold"/>
                <a:sym typeface="Poppins Bold"/>
              </a:rPr>
              <a:t>Explain</a:t>
            </a:r>
            <a:r>
              <a:rPr lang="en-US" sz="4299">
                <a:solidFill>
                  <a:srgbClr val="383536"/>
                </a:solidFill>
                <a:latin typeface="Poppins"/>
                <a:ea typeface="Poppins"/>
                <a:cs typeface="Poppins"/>
                <a:sym typeface="Poppins"/>
              </a:rPr>
              <a:t> → this is why what is happening here is not okay.</a:t>
            </a:r>
          </a:p>
          <a:p>
            <a:pPr marL="928368" lvl="1" indent="-464184" algn="just">
              <a:lnSpc>
                <a:spcPts val="6019"/>
              </a:lnSpc>
              <a:buFont typeface="Arial"/>
              <a:buChar char="•"/>
            </a:pPr>
            <a:r>
              <a:rPr lang="en-US" sz="4299" b="1">
                <a:solidFill>
                  <a:srgbClr val="383536"/>
                </a:solidFill>
                <a:latin typeface="Poppins Bold"/>
                <a:ea typeface="Poppins Bold"/>
                <a:cs typeface="Poppins Bold"/>
                <a:sym typeface="Poppins Bold"/>
              </a:rPr>
              <a:t>Correct</a:t>
            </a:r>
            <a:r>
              <a:rPr lang="en-US" sz="4299">
                <a:solidFill>
                  <a:srgbClr val="383536"/>
                </a:solidFill>
                <a:latin typeface="Poppins"/>
                <a:ea typeface="Poppins"/>
                <a:cs typeface="Poppins"/>
                <a:sym typeface="Poppins"/>
              </a:rPr>
              <a:t> →  what you are doing is not okay.</a:t>
            </a:r>
          </a:p>
          <a:p>
            <a:pPr marL="928368" lvl="1" indent="-464184" algn="just">
              <a:lnSpc>
                <a:spcPts val="6019"/>
              </a:lnSpc>
              <a:buFont typeface="Arial"/>
              <a:buChar char="•"/>
            </a:pPr>
            <a:r>
              <a:rPr lang="en-US" sz="4299" b="1">
                <a:solidFill>
                  <a:srgbClr val="383536"/>
                </a:solidFill>
                <a:latin typeface="Poppins Bold"/>
                <a:ea typeface="Poppins Bold"/>
                <a:cs typeface="Poppins Bold"/>
                <a:sym typeface="Poppins Bold"/>
              </a:rPr>
              <a:t>Check interpretation</a:t>
            </a:r>
            <a:r>
              <a:rPr lang="en-US" sz="4299">
                <a:solidFill>
                  <a:srgbClr val="383536"/>
                </a:solidFill>
                <a:latin typeface="Poppins"/>
                <a:ea typeface="Poppins"/>
                <a:cs typeface="Poppins"/>
                <a:sym typeface="Poppins"/>
              </a:rPr>
              <a:t> →  this is what I think you said/did, is this what you meant?</a:t>
            </a:r>
          </a:p>
          <a:p>
            <a:pPr algn="just">
              <a:lnSpc>
                <a:spcPts val="6019"/>
              </a:lnSpc>
            </a:pPr>
            <a:endParaRPr lang="en-US" sz="4299">
              <a:solidFill>
                <a:srgbClr val="383536"/>
              </a:solidFill>
              <a:latin typeface="Poppins"/>
              <a:ea typeface="Poppins"/>
              <a:cs typeface="Poppins"/>
              <a:sym typeface="Poppins"/>
            </a:endParaRPr>
          </a:p>
        </p:txBody>
      </p:sp>
      <p:sp>
        <p:nvSpPr>
          <p:cNvPr id="6" name="TextBox 6"/>
          <p:cNvSpPr txBox="1"/>
          <p:nvPr/>
        </p:nvSpPr>
        <p:spPr>
          <a:xfrm>
            <a:off x="1028700" y="578358"/>
            <a:ext cx="13950151" cy="1187450"/>
          </a:xfrm>
          <a:prstGeom prst="rect">
            <a:avLst/>
          </a:prstGeom>
        </p:spPr>
        <p:txBody>
          <a:bodyPr lIns="0" tIns="0" rIns="0" bIns="0" rtlCol="0" anchor="t">
            <a:spAutoFit/>
          </a:bodyPr>
          <a:lstStyle/>
          <a:p>
            <a:pPr marL="0" lvl="0" indent="0" algn="l">
              <a:lnSpc>
                <a:spcPts val="9099"/>
              </a:lnSpc>
              <a:spcBef>
                <a:spcPct val="0"/>
              </a:spcBef>
            </a:pPr>
            <a:r>
              <a:rPr lang="en-US" sz="6999" b="1" spc="-139">
                <a:solidFill>
                  <a:srgbClr val="383536"/>
                </a:solidFill>
                <a:latin typeface="Poppins Bold"/>
                <a:ea typeface="Poppins Bold"/>
                <a:cs typeface="Poppins Bold"/>
                <a:sym typeface="Poppins Bold"/>
              </a:rPr>
              <a:t>How to take Direct Action?</a:t>
            </a:r>
          </a:p>
        </p:txBody>
      </p:sp>
      <p:sp>
        <p:nvSpPr>
          <p:cNvPr id="7" name="Freeform 7"/>
          <p:cNvSpPr/>
          <p:nvPr/>
        </p:nvSpPr>
        <p:spPr>
          <a:xfrm>
            <a:off x="13366040" y="1028700"/>
            <a:ext cx="1612811" cy="560262"/>
          </a:xfrm>
          <a:custGeom>
            <a:avLst/>
            <a:gdLst/>
            <a:ahLst/>
            <a:cxnLst/>
            <a:rect l="l" t="t" r="r" b="b"/>
            <a:pathLst>
              <a:path w="1612811" h="560262">
                <a:moveTo>
                  <a:pt x="0" y="0"/>
                </a:moveTo>
                <a:lnTo>
                  <a:pt x="1612811" y="0"/>
                </a:lnTo>
                <a:lnTo>
                  <a:pt x="1612811" y="560262"/>
                </a:lnTo>
                <a:lnTo>
                  <a:pt x="0" y="560262"/>
                </a:lnTo>
                <a:lnTo>
                  <a:pt x="0" y="0"/>
                </a:lnTo>
                <a:close/>
              </a:path>
            </a:pathLst>
          </a:custGeom>
          <a:blipFill>
            <a:blip r:embed="rId4"/>
            <a:stretch>
              <a:fillRect/>
            </a:stretch>
          </a:blipFill>
        </p:spPr>
        <p:txBody>
          <a:bodyPr/>
          <a:lstStyle/>
          <a:p>
            <a:endParaRPr lang="en-NL"/>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2467991"/>
          </a:xfrm>
          <a:prstGeom prst="rect">
            <a:avLst/>
          </a:prstGeom>
          <a:solidFill>
            <a:srgbClr val="F0EDE9"/>
          </a:solidFill>
        </p:spPr>
        <p:txBody>
          <a:bodyPr/>
          <a:lstStyle/>
          <a:p>
            <a:endParaRPr lang="en-NL"/>
          </a:p>
        </p:txBody>
      </p:sp>
      <p:sp>
        <p:nvSpPr>
          <p:cNvPr id="3" name="Freeform 3"/>
          <p:cNvSpPr/>
          <p:nvPr/>
        </p:nvSpPr>
        <p:spPr>
          <a:xfrm>
            <a:off x="15245554" y="756972"/>
            <a:ext cx="2591176" cy="1053745"/>
          </a:xfrm>
          <a:custGeom>
            <a:avLst/>
            <a:gdLst/>
            <a:ahLst/>
            <a:cxnLst/>
            <a:rect l="l" t="t" r="r" b="b"/>
            <a:pathLst>
              <a:path w="2591176" h="1053745">
                <a:moveTo>
                  <a:pt x="0" y="0"/>
                </a:moveTo>
                <a:lnTo>
                  <a:pt x="2591176" y="0"/>
                </a:lnTo>
                <a:lnTo>
                  <a:pt x="2591176" y="1053745"/>
                </a:lnTo>
                <a:lnTo>
                  <a:pt x="0" y="1053745"/>
                </a:lnTo>
                <a:lnTo>
                  <a:pt x="0" y="0"/>
                </a:lnTo>
                <a:close/>
              </a:path>
            </a:pathLst>
          </a:custGeom>
          <a:blipFill>
            <a:blip r:embed="rId3"/>
            <a:stretch>
              <a:fillRect/>
            </a:stretch>
          </a:blipFill>
        </p:spPr>
        <p:txBody>
          <a:bodyPr/>
          <a:lstStyle/>
          <a:p>
            <a:endParaRPr lang="en-NL"/>
          </a:p>
        </p:txBody>
      </p:sp>
      <p:sp>
        <p:nvSpPr>
          <p:cNvPr id="4" name="AutoShape 4"/>
          <p:cNvSpPr/>
          <p:nvPr/>
        </p:nvSpPr>
        <p:spPr>
          <a:xfrm flipH="1" flipV="1">
            <a:off x="15236030" y="806946"/>
            <a:ext cx="19048" cy="1003771"/>
          </a:xfrm>
          <a:prstGeom prst="line">
            <a:avLst/>
          </a:prstGeom>
          <a:ln w="38100" cap="flat">
            <a:solidFill>
              <a:srgbClr val="000000"/>
            </a:solidFill>
            <a:prstDash val="solid"/>
            <a:headEnd type="none" w="sm" len="sm"/>
            <a:tailEnd type="none" w="sm" len="sm"/>
          </a:ln>
        </p:spPr>
        <p:txBody>
          <a:bodyPr/>
          <a:lstStyle/>
          <a:p>
            <a:endParaRPr lang="en-NL"/>
          </a:p>
        </p:txBody>
      </p:sp>
      <p:sp>
        <p:nvSpPr>
          <p:cNvPr id="5" name="TextBox 5"/>
          <p:cNvSpPr txBox="1"/>
          <p:nvPr/>
        </p:nvSpPr>
        <p:spPr>
          <a:xfrm>
            <a:off x="831208" y="2605789"/>
            <a:ext cx="16625584" cy="7514878"/>
          </a:xfrm>
          <a:prstGeom prst="rect">
            <a:avLst/>
          </a:prstGeom>
        </p:spPr>
        <p:txBody>
          <a:bodyPr lIns="0" tIns="0" rIns="0" bIns="0" rtlCol="0" anchor="t">
            <a:spAutoFit/>
          </a:bodyPr>
          <a:lstStyle/>
          <a:p>
            <a:pPr algn="just">
              <a:lnSpc>
                <a:spcPts val="3693"/>
              </a:lnSpc>
            </a:pPr>
            <a:r>
              <a:rPr lang="en-US" sz="2000" dirty="0">
                <a:solidFill>
                  <a:srgbClr val="383536"/>
                </a:solidFill>
                <a:latin typeface="Poppins" pitchFamily="2" charset="77"/>
                <a:ea typeface="Poppins"/>
                <a:cs typeface="Poppins" pitchFamily="2" charset="77"/>
                <a:sym typeface="Poppins"/>
              </a:rPr>
              <a:t>Anti-Defamation League (2021). Pyramid of Hate. </a:t>
            </a:r>
            <a:r>
              <a:rPr lang="en-US" sz="2000" u="sng" dirty="0">
                <a:solidFill>
                  <a:srgbClr val="383536"/>
                </a:solidFill>
                <a:latin typeface="Poppins" pitchFamily="2" charset="77"/>
                <a:ea typeface="Poppins"/>
                <a:cs typeface="Poppins" pitchFamily="2" charset="77"/>
                <a:sym typeface="Poppins"/>
                <a:hlinkClick r:id="rId4" tooltip="https://www.adl.org/sites/default/files/pyramid-of-hate-web-english_1.pdf"/>
              </a:rPr>
              <a:t>https://www.adl.org/sites/default/files/pyramid-of-hate-web-english_1.pdf</a:t>
            </a:r>
          </a:p>
          <a:p>
            <a:pPr algn="just">
              <a:lnSpc>
                <a:spcPts val="3693"/>
              </a:lnSpc>
            </a:pPr>
            <a:endParaRPr lang="en-US" sz="2000" u="sng" dirty="0">
              <a:solidFill>
                <a:srgbClr val="383536"/>
              </a:solidFill>
              <a:latin typeface="Poppins" pitchFamily="2" charset="77"/>
              <a:ea typeface="Poppins"/>
              <a:cs typeface="Poppins" pitchFamily="2" charset="77"/>
              <a:sym typeface="Poppins"/>
              <a:hlinkClick r:id="rId4" tooltip="https://www.adl.org/sites/default/files/pyramid-of-hate-web-english_1.pdf"/>
            </a:endParaRPr>
          </a:p>
          <a:p>
            <a:pPr rtl="0">
              <a:buNone/>
            </a:pPr>
            <a:r>
              <a:rPr lang="en-GB" sz="2000" b="0" i="0" u="none" strike="noStrike" dirty="0">
                <a:solidFill>
                  <a:srgbClr val="000000"/>
                </a:solidFill>
                <a:effectLst/>
                <a:latin typeface="Poppins" pitchFamily="2" charset="77"/>
                <a:cs typeface="Poppins" pitchFamily="2" charset="77"/>
              </a:rPr>
              <a:t>Lui, P. P., &amp; Quezada, L. (2019). Associations Between Microaggressions and Adjustment Outcomes: A Meta-Analytic and Narrative Review. </a:t>
            </a:r>
            <a:r>
              <a:rPr lang="en-GB" sz="2000" b="0" i="1" u="none" strike="noStrike" dirty="0">
                <a:solidFill>
                  <a:srgbClr val="000000"/>
                </a:solidFill>
                <a:effectLst/>
                <a:latin typeface="Poppins" pitchFamily="2" charset="77"/>
                <a:cs typeface="Poppins" pitchFamily="2" charset="77"/>
              </a:rPr>
              <a:t>Psychological Bulletin, 145</a:t>
            </a:r>
            <a:r>
              <a:rPr lang="en-GB" sz="2000" b="0" i="0" u="none" strike="noStrike" dirty="0">
                <a:solidFill>
                  <a:srgbClr val="000000"/>
                </a:solidFill>
                <a:effectLst/>
                <a:latin typeface="Poppins" pitchFamily="2" charset="77"/>
                <a:cs typeface="Poppins" pitchFamily="2" charset="77"/>
              </a:rPr>
              <a:t>(1), 45–76.</a:t>
            </a:r>
          </a:p>
          <a:p>
            <a:pPr rtl="0">
              <a:buNone/>
            </a:pPr>
            <a:endParaRPr lang="en-GB" sz="2000" dirty="0">
              <a:solidFill>
                <a:srgbClr val="000000"/>
              </a:solidFill>
              <a:latin typeface="Poppins" pitchFamily="2" charset="77"/>
              <a:cs typeface="Poppins" pitchFamily="2" charset="77"/>
            </a:endParaRPr>
          </a:p>
          <a:p>
            <a:pPr rtl="0">
              <a:buNone/>
            </a:pPr>
            <a:r>
              <a:rPr lang="en-GB" sz="2000" b="0" i="0" u="none" strike="noStrike" dirty="0">
                <a:solidFill>
                  <a:srgbClr val="000000"/>
                </a:solidFill>
                <a:effectLst/>
                <a:latin typeface="Poppins" pitchFamily="2" charset="77"/>
                <a:cs typeface="Poppins" pitchFamily="2" charset="77"/>
              </a:rPr>
              <a:t>Right To Be (n.d.) </a:t>
            </a:r>
            <a:r>
              <a:rPr lang="en-GB" sz="2000" b="0" i="1" u="none" strike="noStrike" dirty="0">
                <a:solidFill>
                  <a:srgbClr val="000000"/>
                </a:solidFill>
                <a:effectLst/>
                <a:latin typeface="Poppins" pitchFamily="2" charset="77"/>
                <a:cs typeface="Poppins" pitchFamily="2" charset="77"/>
              </a:rPr>
              <a:t>The</a:t>
            </a:r>
            <a:r>
              <a:rPr lang="en-GB" sz="2000" b="0" i="0" u="none" strike="noStrike" dirty="0">
                <a:solidFill>
                  <a:srgbClr val="000000"/>
                </a:solidFill>
                <a:effectLst/>
                <a:latin typeface="Poppins" pitchFamily="2" charset="77"/>
                <a:cs typeface="Poppins" pitchFamily="2" charset="77"/>
              </a:rPr>
              <a:t> </a:t>
            </a:r>
            <a:r>
              <a:rPr lang="en-GB" sz="2000" b="0" i="1" u="none" strike="noStrike" dirty="0">
                <a:solidFill>
                  <a:srgbClr val="000000"/>
                </a:solidFill>
                <a:effectLst/>
                <a:latin typeface="Poppins" pitchFamily="2" charset="77"/>
                <a:cs typeface="Poppins" pitchFamily="2" charset="77"/>
              </a:rPr>
              <a:t>5Ds of Bystander Intervention</a:t>
            </a:r>
            <a:r>
              <a:rPr lang="en-GB" sz="2000" b="0" i="0" u="none" strike="noStrike" dirty="0">
                <a:solidFill>
                  <a:srgbClr val="000000"/>
                </a:solidFill>
                <a:effectLst/>
                <a:latin typeface="Poppins" pitchFamily="2" charset="77"/>
                <a:cs typeface="Poppins" pitchFamily="2" charset="77"/>
              </a:rPr>
              <a:t>. </a:t>
            </a:r>
            <a:r>
              <a:rPr lang="en-GB" sz="2000" b="0" i="0" u="sng" strike="noStrike" dirty="0">
                <a:solidFill>
                  <a:srgbClr val="467886"/>
                </a:solidFill>
                <a:effectLst/>
                <a:latin typeface="Poppins" pitchFamily="2" charset="77"/>
                <a:cs typeface="Poppins" pitchFamily="2" charset="77"/>
                <a:hlinkClick r:id="rId5"/>
              </a:rPr>
              <a:t>https://righttobe.org/guides/bystander-intervention-training/</a:t>
            </a:r>
            <a:endParaRPr lang="en-GB" sz="2000" b="0" dirty="0">
              <a:effectLst/>
              <a:latin typeface="Poppins" pitchFamily="2" charset="77"/>
              <a:cs typeface="Poppins" pitchFamily="2" charset="77"/>
            </a:endParaRPr>
          </a:p>
          <a:p>
            <a:pPr rtl="0">
              <a:buNone/>
            </a:pPr>
            <a:br>
              <a:rPr lang="en-GB" sz="2000" b="0" dirty="0">
                <a:effectLst/>
                <a:latin typeface="Poppins" pitchFamily="2" charset="77"/>
                <a:cs typeface="Poppins" pitchFamily="2" charset="77"/>
              </a:rPr>
            </a:br>
            <a:r>
              <a:rPr lang="en-GB" sz="2000" b="0" i="0" u="none" strike="noStrike" dirty="0">
                <a:solidFill>
                  <a:srgbClr val="000000"/>
                </a:solidFill>
                <a:effectLst/>
                <a:latin typeface="Poppins" pitchFamily="2" charset="77"/>
                <a:cs typeface="Poppins" pitchFamily="2" charset="77"/>
              </a:rPr>
              <a:t>Skinner-Dorkenoo, A. L., </a:t>
            </a:r>
            <a:r>
              <a:rPr lang="en-GB" sz="2000" b="0" i="0" u="none" strike="noStrike" dirty="0" err="1">
                <a:solidFill>
                  <a:srgbClr val="000000"/>
                </a:solidFill>
                <a:effectLst/>
                <a:latin typeface="Poppins" pitchFamily="2" charset="77"/>
                <a:cs typeface="Poppins" pitchFamily="2" charset="77"/>
              </a:rPr>
              <a:t>Sarmal</a:t>
            </a:r>
            <a:r>
              <a:rPr lang="en-GB" sz="2000" b="0" i="0" u="none" strike="noStrike" dirty="0">
                <a:solidFill>
                  <a:srgbClr val="000000"/>
                </a:solidFill>
                <a:effectLst/>
                <a:latin typeface="Poppins" pitchFamily="2" charset="77"/>
                <a:cs typeface="Poppins" pitchFamily="2" charset="77"/>
              </a:rPr>
              <a:t>, A., André, C. J., &amp; </a:t>
            </a:r>
            <a:r>
              <a:rPr lang="en-GB" sz="2000" b="0" i="0" u="none" strike="noStrike" dirty="0" err="1">
                <a:solidFill>
                  <a:srgbClr val="000000"/>
                </a:solidFill>
                <a:effectLst/>
                <a:latin typeface="Poppins" pitchFamily="2" charset="77"/>
                <a:cs typeface="Poppins" pitchFamily="2" charset="77"/>
              </a:rPr>
              <a:t>Rogbeer</a:t>
            </a:r>
            <a:r>
              <a:rPr lang="en-GB" sz="2000" b="0" i="0" u="none" strike="noStrike" dirty="0">
                <a:solidFill>
                  <a:srgbClr val="000000"/>
                </a:solidFill>
                <a:effectLst/>
                <a:latin typeface="Poppins" pitchFamily="2" charset="77"/>
                <a:cs typeface="Poppins" pitchFamily="2" charset="77"/>
              </a:rPr>
              <a:t>, K. G. (2021). How Microaggressions Reinforce and Perpetuate Systemic Racism in the United States. Perspectives on Psychological Science, 16(5), 903-925. </a:t>
            </a:r>
            <a:r>
              <a:rPr lang="en-GB" sz="2000" b="0" i="0" u="sng" strike="noStrike" dirty="0">
                <a:solidFill>
                  <a:srgbClr val="1155CC"/>
                </a:solidFill>
                <a:effectLst/>
                <a:latin typeface="Poppins" pitchFamily="2" charset="77"/>
                <a:cs typeface="Poppins" pitchFamily="2" charset="77"/>
                <a:hlinkClick r:id="rId6"/>
              </a:rPr>
              <a:t>https://doi.org/10.1177/17456916211002543</a:t>
            </a:r>
            <a:r>
              <a:rPr lang="en-GB" sz="2000" b="0" i="0" u="none" strike="noStrike" dirty="0">
                <a:solidFill>
                  <a:srgbClr val="000000"/>
                </a:solidFill>
                <a:effectLst/>
                <a:latin typeface="Poppins" pitchFamily="2" charset="77"/>
                <a:cs typeface="Poppins" pitchFamily="2" charset="77"/>
              </a:rPr>
              <a:t> </a:t>
            </a:r>
            <a:endParaRPr lang="en-GB" sz="2000" b="0" dirty="0">
              <a:effectLst/>
              <a:latin typeface="Poppins" pitchFamily="2" charset="77"/>
              <a:cs typeface="Poppins" pitchFamily="2" charset="77"/>
            </a:endParaRPr>
          </a:p>
          <a:p>
            <a:pPr rtl="0">
              <a:buNone/>
            </a:pPr>
            <a:br>
              <a:rPr lang="en-GB" sz="2000" b="0" dirty="0">
                <a:effectLst/>
                <a:latin typeface="Poppins" pitchFamily="2" charset="77"/>
                <a:cs typeface="Poppins" pitchFamily="2" charset="77"/>
              </a:rPr>
            </a:br>
            <a:r>
              <a:rPr lang="en-GB" sz="2000" b="0" i="0" u="none" strike="noStrike" dirty="0">
                <a:solidFill>
                  <a:srgbClr val="222222"/>
                </a:solidFill>
                <a:effectLst/>
                <a:latin typeface="Poppins" pitchFamily="2" charset="77"/>
                <a:cs typeface="Poppins" pitchFamily="2" charset="77"/>
              </a:rPr>
              <a:t>Solórzano, D. G., &amp; Huber, L. P. (2020). </a:t>
            </a:r>
            <a:r>
              <a:rPr lang="en-GB" sz="2000" b="0" i="1" u="none" strike="noStrike" dirty="0">
                <a:solidFill>
                  <a:srgbClr val="222222"/>
                </a:solidFill>
                <a:effectLst/>
                <a:latin typeface="Poppins" pitchFamily="2" charset="77"/>
                <a:cs typeface="Poppins" pitchFamily="2" charset="77"/>
              </a:rPr>
              <a:t>Racial microaggressions: Using critical race theory to respond to everyday racism.</a:t>
            </a:r>
            <a:r>
              <a:rPr lang="en-GB" sz="2000" b="0" i="0" u="none" strike="noStrike" dirty="0">
                <a:solidFill>
                  <a:srgbClr val="222222"/>
                </a:solidFill>
                <a:effectLst/>
                <a:latin typeface="Poppins" pitchFamily="2" charset="77"/>
                <a:cs typeface="Poppins" pitchFamily="2" charset="77"/>
              </a:rPr>
              <a:t> Teachers College Press.</a:t>
            </a:r>
            <a:endParaRPr lang="en-GB" sz="2000" b="0" dirty="0">
              <a:effectLst/>
              <a:latin typeface="Poppins" pitchFamily="2" charset="77"/>
              <a:cs typeface="Poppins" pitchFamily="2" charset="77"/>
            </a:endParaRPr>
          </a:p>
          <a:p>
            <a:pPr rtl="0">
              <a:buNone/>
            </a:pPr>
            <a:br>
              <a:rPr lang="en-GB" sz="2000" b="0" dirty="0">
                <a:effectLst/>
                <a:latin typeface="Poppins" pitchFamily="2" charset="77"/>
                <a:cs typeface="Poppins" pitchFamily="2" charset="77"/>
              </a:rPr>
            </a:br>
            <a:r>
              <a:rPr lang="en-GB" sz="2000" b="0" i="0" u="none" strike="noStrike" dirty="0">
                <a:solidFill>
                  <a:srgbClr val="000000"/>
                </a:solidFill>
                <a:effectLst/>
                <a:latin typeface="Poppins" pitchFamily="2" charset="77"/>
                <a:cs typeface="Poppins" pitchFamily="2" charset="77"/>
              </a:rPr>
              <a:t>Sue, D. W. (2010). </a:t>
            </a:r>
            <a:r>
              <a:rPr lang="en-GB" sz="2000" b="0" i="1" u="none" strike="noStrike" dirty="0">
                <a:solidFill>
                  <a:srgbClr val="000000"/>
                </a:solidFill>
                <a:effectLst/>
                <a:latin typeface="Poppins" pitchFamily="2" charset="77"/>
                <a:cs typeface="Poppins" pitchFamily="2" charset="77"/>
              </a:rPr>
              <a:t>Microaggressions and Marginality: Manifestation, Dynamics, and Impact.</a:t>
            </a:r>
            <a:endParaRPr lang="en-GB" sz="2000" b="0" dirty="0">
              <a:effectLst/>
              <a:latin typeface="Poppins" pitchFamily="2" charset="77"/>
              <a:cs typeface="Poppins" pitchFamily="2" charset="77"/>
            </a:endParaRPr>
          </a:p>
          <a:p>
            <a:pPr rtl="0">
              <a:spcBef>
                <a:spcPts val="1400"/>
              </a:spcBef>
              <a:spcAft>
                <a:spcPts val="1400"/>
              </a:spcAft>
              <a:buNone/>
            </a:pPr>
            <a:r>
              <a:rPr lang="en-GB" sz="2000" b="0" i="0" u="none" strike="noStrike" dirty="0">
                <a:solidFill>
                  <a:srgbClr val="000000"/>
                </a:solidFill>
                <a:effectLst/>
                <a:latin typeface="Poppins" pitchFamily="2" charset="77"/>
                <a:cs typeface="Poppins" pitchFamily="2" charset="77"/>
              </a:rPr>
              <a:t>Sue, D. W. &amp; </a:t>
            </a:r>
            <a:r>
              <a:rPr lang="en-GB" sz="2000" b="0" i="0" u="none" strike="noStrike" dirty="0" err="1">
                <a:solidFill>
                  <a:srgbClr val="000000"/>
                </a:solidFill>
                <a:effectLst/>
                <a:latin typeface="Poppins" pitchFamily="2" charset="77"/>
                <a:cs typeface="Poppins" pitchFamily="2" charset="77"/>
              </a:rPr>
              <a:t>Spanierman</a:t>
            </a:r>
            <a:r>
              <a:rPr lang="en-GB" sz="2000" b="0" i="0" u="none" strike="noStrike" dirty="0">
                <a:solidFill>
                  <a:srgbClr val="000000"/>
                </a:solidFill>
                <a:effectLst/>
                <a:latin typeface="Poppins" pitchFamily="2" charset="77"/>
                <a:cs typeface="Poppins" pitchFamily="2" charset="77"/>
              </a:rPr>
              <a:t>, L. (2020). </a:t>
            </a:r>
            <a:r>
              <a:rPr lang="en-GB" sz="2000" b="0" i="1" u="none" strike="noStrike" dirty="0">
                <a:solidFill>
                  <a:srgbClr val="000000"/>
                </a:solidFill>
                <a:effectLst/>
                <a:latin typeface="Poppins" pitchFamily="2" charset="77"/>
                <a:cs typeface="Poppins" pitchFamily="2" charset="77"/>
              </a:rPr>
              <a:t>Microaggressions in Everyday Life: Race, Gender, and Sexual Orientation.</a:t>
            </a:r>
            <a:endParaRPr lang="en-GB" sz="2000" b="0" dirty="0">
              <a:effectLst/>
              <a:latin typeface="Poppins" pitchFamily="2" charset="77"/>
              <a:cs typeface="Poppins" pitchFamily="2" charset="77"/>
            </a:endParaRPr>
          </a:p>
          <a:p>
            <a:pPr rtl="0">
              <a:spcBef>
                <a:spcPts val="1400"/>
              </a:spcBef>
              <a:spcAft>
                <a:spcPts val="1400"/>
              </a:spcAft>
              <a:buNone/>
            </a:pPr>
            <a:r>
              <a:rPr lang="en-GB" sz="2000" b="0" i="0" u="none" strike="noStrike" dirty="0">
                <a:solidFill>
                  <a:srgbClr val="000000"/>
                </a:solidFill>
                <a:effectLst/>
                <a:latin typeface="Poppins" pitchFamily="2" charset="77"/>
                <a:cs typeface="Poppins" pitchFamily="2" charset="77"/>
              </a:rPr>
              <a:t>Sue, D. W., Capodilupo, C. M., Torino, G. C., et al. (2007). Racial microaggressions in everyday life: Implications for clinical practice. </a:t>
            </a:r>
            <a:r>
              <a:rPr lang="en-GB" sz="2000" b="0" i="1" u="none" strike="noStrike" dirty="0">
                <a:solidFill>
                  <a:srgbClr val="000000"/>
                </a:solidFill>
                <a:effectLst/>
                <a:latin typeface="Poppins" pitchFamily="2" charset="77"/>
                <a:cs typeface="Poppins" pitchFamily="2" charset="77"/>
              </a:rPr>
              <a:t>American Psychologist</a:t>
            </a:r>
            <a:r>
              <a:rPr lang="en-GB" sz="2000" b="0" i="0" u="none" strike="noStrike" dirty="0">
                <a:solidFill>
                  <a:srgbClr val="000000"/>
                </a:solidFill>
                <a:effectLst/>
                <a:latin typeface="Poppins" pitchFamily="2" charset="77"/>
                <a:cs typeface="Poppins" pitchFamily="2" charset="77"/>
              </a:rPr>
              <a:t>, 62(4), 271–286. </a:t>
            </a:r>
            <a:r>
              <a:rPr lang="en-GB" sz="2000" b="0" i="0" u="sng" strike="noStrike" dirty="0">
                <a:solidFill>
                  <a:srgbClr val="000000"/>
                </a:solidFill>
                <a:effectLst/>
                <a:latin typeface="Poppins" pitchFamily="2" charset="77"/>
                <a:cs typeface="Poppins" pitchFamily="2" charset="77"/>
                <a:hlinkClick r:id="rId7"/>
              </a:rPr>
              <a:t>https://doi.org/10.1037/0003-066X.62.4.271</a:t>
            </a:r>
            <a:endParaRPr lang="en-GB" sz="2000" b="0" dirty="0">
              <a:effectLst/>
              <a:latin typeface="Poppins" pitchFamily="2" charset="77"/>
              <a:cs typeface="Poppins" pitchFamily="2" charset="77"/>
            </a:endParaRPr>
          </a:p>
          <a:p>
            <a:pPr rtl="0">
              <a:buNone/>
            </a:pPr>
            <a:r>
              <a:rPr lang="en-GB" sz="2000" b="0" i="0" u="none" strike="noStrike" dirty="0">
                <a:solidFill>
                  <a:srgbClr val="000000"/>
                </a:solidFill>
                <a:effectLst/>
                <a:latin typeface="Poppins" pitchFamily="2" charset="77"/>
                <a:cs typeface="Poppins" pitchFamily="2" charset="77"/>
              </a:rPr>
              <a:t>James-Bayly, Savannah. (2022). “Microaggressions: Why and How do they Impact Health?” Medical News Today. </a:t>
            </a:r>
            <a:r>
              <a:rPr lang="en-GB" sz="2000" b="0" i="0" u="sng" strike="noStrike" dirty="0">
                <a:solidFill>
                  <a:srgbClr val="1155CC"/>
                </a:solidFill>
                <a:effectLst/>
                <a:latin typeface="Poppins" pitchFamily="2" charset="77"/>
                <a:cs typeface="Poppins" pitchFamily="2" charset="77"/>
                <a:hlinkClick r:id="rId8"/>
              </a:rPr>
              <a:t>https://www.medicalnewstoday.com/articles/microaggressions-how-and-why-do-they-impact-health#Microaggressions-direct-impact-on-health</a:t>
            </a:r>
            <a:r>
              <a:rPr lang="en-GB" sz="2000" b="0" i="0" u="none" strike="noStrike" dirty="0">
                <a:solidFill>
                  <a:srgbClr val="000000"/>
                </a:solidFill>
                <a:effectLst/>
                <a:latin typeface="Poppins" pitchFamily="2" charset="77"/>
                <a:cs typeface="Poppins" pitchFamily="2" charset="77"/>
              </a:rPr>
              <a:t> </a:t>
            </a:r>
            <a:br>
              <a:rPr lang="en-GB" sz="2000" dirty="0">
                <a:latin typeface="Poppins" pitchFamily="2" charset="77"/>
                <a:cs typeface="Poppins" pitchFamily="2" charset="77"/>
              </a:rPr>
            </a:br>
            <a:endParaRPr lang="en-US" sz="2000" dirty="0">
              <a:solidFill>
                <a:srgbClr val="383536"/>
              </a:solidFill>
              <a:latin typeface="Poppins" pitchFamily="2" charset="77"/>
              <a:ea typeface="Poppins"/>
              <a:cs typeface="Poppins" pitchFamily="2" charset="77"/>
              <a:sym typeface="Poppins"/>
            </a:endParaRPr>
          </a:p>
        </p:txBody>
      </p:sp>
      <p:sp>
        <p:nvSpPr>
          <p:cNvPr id="6" name="TextBox 6"/>
          <p:cNvSpPr txBox="1"/>
          <p:nvPr/>
        </p:nvSpPr>
        <p:spPr>
          <a:xfrm>
            <a:off x="1028700" y="578358"/>
            <a:ext cx="13950151" cy="1187450"/>
          </a:xfrm>
          <a:prstGeom prst="rect">
            <a:avLst/>
          </a:prstGeom>
        </p:spPr>
        <p:txBody>
          <a:bodyPr lIns="0" tIns="0" rIns="0" bIns="0" rtlCol="0" anchor="t">
            <a:spAutoFit/>
          </a:bodyPr>
          <a:lstStyle/>
          <a:p>
            <a:pPr marL="0" lvl="0" indent="0" algn="l">
              <a:lnSpc>
                <a:spcPts val="9099"/>
              </a:lnSpc>
              <a:spcBef>
                <a:spcPct val="0"/>
              </a:spcBef>
            </a:pPr>
            <a:r>
              <a:rPr lang="en-US" sz="6999" b="1" spc="-139">
                <a:solidFill>
                  <a:srgbClr val="383536"/>
                </a:solidFill>
                <a:latin typeface="Poppins Bold"/>
                <a:ea typeface="Poppins Bold"/>
                <a:cs typeface="Poppins Bold"/>
                <a:sym typeface="Poppins Bold"/>
              </a:rPr>
              <a:t>References</a:t>
            </a:r>
          </a:p>
        </p:txBody>
      </p:sp>
      <p:sp>
        <p:nvSpPr>
          <p:cNvPr id="7" name="Freeform 7"/>
          <p:cNvSpPr/>
          <p:nvPr/>
        </p:nvSpPr>
        <p:spPr>
          <a:xfrm>
            <a:off x="13366040" y="1028700"/>
            <a:ext cx="1612811" cy="560262"/>
          </a:xfrm>
          <a:custGeom>
            <a:avLst/>
            <a:gdLst/>
            <a:ahLst/>
            <a:cxnLst/>
            <a:rect l="l" t="t" r="r" b="b"/>
            <a:pathLst>
              <a:path w="1612811" h="560262">
                <a:moveTo>
                  <a:pt x="0" y="0"/>
                </a:moveTo>
                <a:lnTo>
                  <a:pt x="1612811" y="0"/>
                </a:lnTo>
                <a:lnTo>
                  <a:pt x="1612811" y="560262"/>
                </a:lnTo>
                <a:lnTo>
                  <a:pt x="0" y="560262"/>
                </a:lnTo>
                <a:lnTo>
                  <a:pt x="0" y="0"/>
                </a:lnTo>
                <a:close/>
              </a:path>
            </a:pathLst>
          </a:custGeom>
          <a:blipFill>
            <a:blip r:embed="rId9"/>
            <a:stretch>
              <a:fillRect/>
            </a:stretch>
          </a:blipFill>
        </p:spPr>
        <p:txBody>
          <a:bodyPr/>
          <a:lstStyle/>
          <a:p>
            <a:endParaRPr lang="en-NL"/>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418142" y="8731247"/>
            <a:ext cx="4470690" cy="1054106"/>
            <a:chOff x="0" y="0"/>
            <a:chExt cx="5960920" cy="1405475"/>
          </a:xfrm>
        </p:grpSpPr>
        <p:sp>
          <p:nvSpPr>
            <p:cNvPr id="3" name="Freeform 3"/>
            <p:cNvSpPr/>
            <p:nvPr/>
          </p:nvSpPr>
          <p:spPr>
            <a:xfrm>
              <a:off x="2506019" y="0"/>
              <a:ext cx="3454901" cy="1404993"/>
            </a:xfrm>
            <a:custGeom>
              <a:avLst/>
              <a:gdLst/>
              <a:ahLst/>
              <a:cxnLst/>
              <a:rect l="l" t="t" r="r" b="b"/>
              <a:pathLst>
                <a:path w="3454901" h="1404993">
                  <a:moveTo>
                    <a:pt x="0" y="0"/>
                  </a:moveTo>
                  <a:lnTo>
                    <a:pt x="3454901" y="0"/>
                  </a:lnTo>
                  <a:lnTo>
                    <a:pt x="3454901" y="1404993"/>
                  </a:lnTo>
                  <a:lnTo>
                    <a:pt x="0" y="1404993"/>
                  </a:lnTo>
                  <a:lnTo>
                    <a:pt x="0" y="0"/>
                  </a:lnTo>
                  <a:close/>
                </a:path>
              </a:pathLst>
            </a:custGeom>
            <a:blipFill>
              <a:blip r:embed="rId4"/>
              <a:stretch>
                <a:fillRect/>
              </a:stretch>
            </a:blipFill>
          </p:spPr>
          <p:txBody>
            <a:bodyPr/>
            <a:lstStyle/>
            <a:p>
              <a:endParaRPr lang="en-NL"/>
            </a:p>
          </p:txBody>
        </p:sp>
        <p:sp>
          <p:nvSpPr>
            <p:cNvPr id="4" name="Freeform 4"/>
            <p:cNvSpPr/>
            <p:nvPr/>
          </p:nvSpPr>
          <p:spPr>
            <a:xfrm>
              <a:off x="0" y="362304"/>
              <a:ext cx="2150414" cy="747017"/>
            </a:xfrm>
            <a:custGeom>
              <a:avLst/>
              <a:gdLst/>
              <a:ahLst/>
              <a:cxnLst/>
              <a:rect l="l" t="t" r="r" b="b"/>
              <a:pathLst>
                <a:path w="2150414" h="747017">
                  <a:moveTo>
                    <a:pt x="0" y="0"/>
                  </a:moveTo>
                  <a:lnTo>
                    <a:pt x="2150414" y="0"/>
                  </a:lnTo>
                  <a:lnTo>
                    <a:pt x="2150414" y="747017"/>
                  </a:lnTo>
                  <a:lnTo>
                    <a:pt x="0" y="747017"/>
                  </a:lnTo>
                  <a:lnTo>
                    <a:pt x="0" y="0"/>
                  </a:lnTo>
                  <a:close/>
                </a:path>
              </a:pathLst>
            </a:custGeom>
            <a:blipFill>
              <a:blip r:embed="rId5"/>
              <a:stretch>
                <a:fillRect/>
              </a:stretch>
            </a:blipFill>
          </p:spPr>
          <p:txBody>
            <a:bodyPr/>
            <a:lstStyle/>
            <a:p>
              <a:endParaRPr lang="en-NL"/>
            </a:p>
          </p:txBody>
        </p:sp>
        <p:sp>
          <p:nvSpPr>
            <p:cNvPr id="5" name="AutoShape 5"/>
            <p:cNvSpPr/>
            <p:nvPr/>
          </p:nvSpPr>
          <p:spPr>
            <a:xfrm flipH="1" flipV="1">
              <a:off x="2493320" y="66632"/>
              <a:ext cx="25397" cy="1338361"/>
            </a:xfrm>
            <a:prstGeom prst="line">
              <a:avLst/>
            </a:prstGeom>
            <a:ln w="50800" cap="flat">
              <a:solidFill>
                <a:srgbClr val="000000"/>
              </a:solidFill>
              <a:prstDash val="solid"/>
              <a:headEnd type="none" w="sm" len="sm"/>
              <a:tailEnd type="none" w="sm" len="sm"/>
            </a:ln>
          </p:spPr>
          <p:txBody>
            <a:bodyPr/>
            <a:lstStyle/>
            <a:p>
              <a:endParaRPr lang="en-NL"/>
            </a:p>
          </p:txBody>
        </p:sp>
      </p:grpSp>
      <p:pic>
        <p:nvPicPr>
          <p:cNvPr id="8" name="Online Media 7" descr="Microagressions (Clean)">
            <a:hlinkClick r:id="" action="ppaction://media"/>
            <a:extLst>
              <a:ext uri="{FF2B5EF4-FFF2-40B4-BE49-F238E27FC236}">
                <a16:creationId xmlns:a16="http://schemas.microsoft.com/office/drawing/2014/main" id="{BF02CDB2-6DAB-D21D-E978-33E3590D2001}"/>
              </a:ext>
            </a:extLst>
          </p:cNvPr>
          <p:cNvPicPr>
            <a:picLocks noRot="1" noChangeAspect="1"/>
          </p:cNvPicPr>
          <p:nvPr>
            <a:videoFile r:link="rId1"/>
          </p:nvPr>
        </p:nvPicPr>
        <p:blipFill>
          <a:blip r:embed="rId6"/>
          <a:stretch>
            <a:fillRect/>
          </a:stretch>
        </p:blipFill>
        <p:spPr>
          <a:xfrm>
            <a:off x="1933323" y="342900"/>
            <a:ext cx="14421353" cy="8148064"/>
          </a:xfrm>
          <a:prstGeom prst="rect">
            <a:avLst/>
          </a:prstGeom>
        </p:spPr>
      </p:pic>
      <p:sp>
        <p:nvSpPr>
          <p:cNvPr id="6" name="TextBox 5">
            <a:extLst>
              <a:ext uri="{FF2B5EF4-FFF2-40B4-BE49-F238E27FC236}">
                <a16:creationId xmlns:a16="http://schemas.microsoft.com/office/drawing/2014/main" id="{207EB025-AB9D-AE8F-CD2D-083F4DC4671D}"/>
              </a:ext>
            </a:extLst>
          </p:cNvPr>
          <p:cNvSpPr txBox="1"/>
          <p:nvPr/>
        </p:nvSpPr>
        <p:spPr>
          <a:xfrm>
            <a:off x="6045554" y="8919530"/>
            <a:ext cx="6660926" cy="369332"/>
          </a:xfrm>
          <a:prstGeom prst="rect">
            <a:avLst/>
          </a:prstGeom>
          <a:noFill/>
        </p:spPr>
        <p:txBody>
          <a:bodyPr wrap="none" rtlCol="0">
            <a:spAutoFit/>
          </a:bodyPr>
          <a:lstStyle/>
          <a:p>
            <a:r>
              <a:rPr lang="en-US" dirty="0">
                <a:hlinkClick r:id="rId7"/>
              </a:rPr>
              <a:t>https://</a:t>
            </a:r>
            <a:r>
              <a:rPr lang="en-US" dirty="0" err="1">
                <a:hlinkClick r:id="rId7"/>
              </a:rPr>
              <a:t>www.youtube.com</a:t>
            </a:r>
            <a:r>
              <a:rPr lang="en-US" dirty="0">
                <a:hlinkClick r:id="rId7"/>
              </a:rPr>
              <a:t>/</a:t>
            </a:r>
            <a:r>
              <a:rPr lang="en-US" dirty="0" err="1">
                <a:hlinkClick r:id="rId7"/>
              </a:rPr>
              <a:t>watch?feature</a:t>
            </a:r>
            <a:r>
              <a:rPr lang="en-US" dirty="0">
                <a:hlinkClick r:id="rId7"/>
              </a:rPr>
              <a:t>=</a:t>
            </a:r>
            <a:r>
              <a:rPr lang="en-US" dirty="0" err="1">
                <a:hlinkClick r:id="rId7"/>
              </a:rPr>
              <a:t>oembed&amp;v</a:t>
            </a:r>
            <a:r>
              <a:rPr lang="en-US" dirty="0">
                <a:hlinkClick r:id="rId7"/>
              </a:rPr>
              <a:t>=nQ9l7y4UuxY</a:t>
            </a:r>
            <a:endParaRPr lang="en-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2467991"/>
          </a:xfrm>
          <a:prstGeom prst="rect">
            <a:avLst/>
          </a:prstGeom>
          <a:solidFill>
            <a:srgbClr val="F0EDE9"/>
          </a:solidFill>
        </p:spPr>
        <p:txBody>
          <a:bodyPr/>
          <a:lstStyle/>
          <a:p>
            <a:endParaRPr lang="en-NL"/>
          </a:p>
        </p:txBody>
      </p:sp>
      <p:sp>
        <p:nvSpPr>
          <p:cNvPr id="3" name="Freeform 3"/>
          <p:cNvSpPr/>
          <p:nvPr/>
        </p:nvSpPr>
        <p:spPr>
          <a:xfrm>
            <a:off x="15245554" y="756972"/>
            <a:ext cx="2591176" cy="1053745"/>
          </a:xfrm>
          <a:custGeom>
            <a:avLst/>
            <a:gdLst/>
            <a:ahLst/>
            <a:cxnLst/>
            <a:rect l="l" t="t" r="r" b="b"/>
            <a:pathLst>
              <a:path w="2591176" h="1053745">
                <a:moveTo>
                  <a:pt x="0" y="0"/>
                </a:moveTo>
                <a:lnTo>
                  <a:pt x="2591176" y="0"/>
                </a:lnTo>
                <a:lnTo>
                  <a:pt x="2591176" y="1053745"/>
                </a:lnTo>
                <a:lnTo>
                  <a:pt x="0" y="1053745"/>
                </a:lnTo>
                <a:lnTo>
                  <a:pt x="0" y="0"/>
                </a:lnTo>
                <a:close/>
              </a:path>
            </a:pathLst>
          </a:custGeom>
          <a:blipFill>
            <a:blip r:embed="rId3"/>
            <a:stretch>
              <a:fillRect/>
            </a:stretch>
          </a:blipFill>
        </p:spPr>
        <p:txBody>
          <a:bodyPr/>
          <a:lstStyle/>
          <a:p>
            <a:endParaRPr lang="en-NL"/>
          </a:p>
        </p:txBody>
      </p:sp>
      <p:sp>
        <p:nvSpPr>
          <p:cNvPr id="4" name="AutoShape 4"/>
          <p:cNvSpPr/>
          <p:nvPr/>
        </p:nvSpPr>
        <p:spPr>
          <a:xfrm flipH="1" flipV="1">
            <a:off x="15236030" y="806946"/>
            <a:ext cx="19048" cy="1003771"/>
          </a:xfrm>
          <a:prstGeom prst="line">
            <a:avLst/>
          </a:prstGeom>
          <a:ln w="38100" cap="flat">
            <a:solidFill>
              <a:srgbClr val="000000"/>
            </a:solidFill>
            <a:prstDash val="solid"/>
            <a:headEnd type="none" w="sm" len="sm"/>
            <a:tailEnd type="none" w="sm" len="sm"/>
          </a:ln>
        </p:spPr>
        <p:txBody>
          <a:bodyPr/>
          <a:lstStyle/>
          <a:p>
            <a:endParaRPr lang="en-NL"/>
          </a:p>
        </p:txBody>
      </p:sp>
      <p:sp>
        <p:nvSpPr>
          <p:cNvPr id="5" name="TextBox 5"/>
          <p:cNvSpPr txBox="1"/>
          <p:nvPr/>
        </p:nvSpPr>
        <p:spPr>
          <a:xfrm>
            <a:off x="831068" y="2933394"/>
            <a:ext cx="16428232" cy="6101080"/>
          </a:xfrm>
          <a:prstGeom prst="rect">
            <a:avLst/>
          </a:prstGeom>
        </p:spPr>
        <p:txBody>
          <a:bodyPr lIns="0" tIns="0" rIns="0" bIns="0" rtlCol="0" anchor="t">
            <a:spAutoFit/>
          </a:bodyPr>
          <a:lstStyle/>
          <a:p>
            <a:pPr algn="just">
              <a:lnSpc>
                <a:spcPts val="6019"/>
              </a:lnSpc>
            </a:pPr>
            <a:r>
              <a:rPr lang="en-US" sz="4299" b="1">
                <a:solidFill>
                  <a:srgbClr val="383536"/>
                </a:solidFill>
                <a:latin typeface="Poppins Bold"/>
                <a:ea typeface="Poppins Bold"/>
                <a:cs typeface="Poppins Bold"/>
                <a:sym typeface="Poppins Bold"/>
              </a:rPr>
              <a:t>Micro:</a:t>
            </a:r>
          </a:p>
          <a:p>
            <a:pPr algn="just">
              <a:lnSpc>
                <a:spcPts val="6019"/>
              </a:lnSpc>
            </a:pPr>
            <a:r>
              <a:rPr lang="en-US" sz="4299" u="sng">
                <a:solidFill>
                  <a:srgbClr val="383536"/>
                </a:solidFill>
                <a:latin typeface="Poppins"/>
                <a:ea typeface="Poppins"/>
                <a:cs typeface="Poppins"/>
                <a:sym typeface="Poppins"/>
              </a:rPr>
              <a:t>Everyday, subtle, and (un)intentional</a:t>
            </a:r>
            <a:r>
              <a:rPr lang="en-US" sz="4299">
                <a:solidFill>
                  <a:srgbClr val="383536"/>
                </a:solidFill>
                <a:latin typeface="Poppins"/>
                <a:ea typeface="Poppins"/>
                <a:cs typeface="Poppins"/>
                <a:sym typeface="Poppins"/>
              </a:rPr>
              <a:t> acts or expressions that communicate hostile, derogatory, or negative messages toward marginalized groups.</a:t>
            </a:r>
          </a:p>
          <a:p>
            <a:pPr algn="just">
              <a:lnSpc>
                <a:spcPts val="6019"/>
              </a:lnSpc>
            </a:pPr>
            <a:endParaRPr lang="en-US" sz="4299">
              <a:solidFill>
                <a:srgbClr val="383536"/>
              </a:solidFill>
              <a:latin typeface="Poppins"/>
              <a:ea typeface="Poppins"/>
              <a:cs typeface="Poppins"/>
              <a:sym typeface="Poppins"/>
            </a:endParaRPr>
          </a:p>
          <a:p>
            <a:pPr algn="just">
              <a:lnSpc>
                <a:spcPts val="6019"/>
              </a:lnSpc>
            </a:pPr>
            <a:r>
              <a:rPr lang="en-US" sz="4299" b="1">
                <a:solidFill>
                  <a:srgbClr val="383536"/>
                </a:solidFill>
                <a:latin typeface="Poppins Bold"/>
                <a:ea typeface="Poppins Bold"/>
                <a:cs typeface="Poppins Bold"/>
                <a:sym typeface="Poppins Bold"/>
              </a:rPr>
              <a:t>Agressions:</a:t>
            </a:r>
          </a:p>
          <a:p>
            <a:pPr algn="just">
              <a:lnSpc>
                <a:spcPts val="6019"/>
              </a:lnSpc>
            </a:pPr>
            <a:r>
              <a:rPr lang="en-US" sz="4299" u="sng">
                <a:solidFill>
                  <a:srgbClr val="383536"/>
                </a:solidFill>
                <a:latin typeface="Poppins"/>
                <a:ea typeface="Poppins"/>
                <a:cs typeface="Poppins"/>
                <a:sym typeface="Poppins"/>
              </a:rPr>
              <a:t>Harmful cumulative effects</a:t>
            </a:r>
            <a:r>
              <a:rPr lang="en-US" sz="4299">
                <a:solidFill>
                  <a:srgbClr val="383536"/>
                </a:solidFill>
                <a:latin typeface="Poppins"/>
                <a:ea typeface="Poppins"/>
                <a:cs typeface="Poppins"/>
                <a:sym typeface="Poppins"/>
              </a:rPr>
              <a:t>, both on the individual and beyond</a:t>
            </a:r>
          </a:p>
        </p:txBody>
      </p:sp>
      <p:sp>
        <p:nvSpPr>
          <p:cNvPr id="6" name="TextBox 6"/>
          <p:cNvSpPr txBox="1"/>
          <p:nvPr/>
        </p:nvSpPr>
        <p:spPr>
          <a:xfrm>
            <a:off x="1028700" y="578358"/>
            <a:ext cx="13950151" cy="1187450"/>
          </a:xfrm>
          <a:prstGeom prst="rect">
            <a:avLst/>
          </a:prstGeom>
        </p:spPr>
        <p:txBody>
          <a:bodyPr lIns="0" tIns="0" rIns="0" bIns="0" rtlCol="0" anchor="t">
            <a:spAutoFit/>
          </a:bodyPr>
          <a:lstStyle/>
          <a:p>
            <a:pPr marL="0" lvl="0" indent="0" algn="l">
              <a:lnSpc>
                <a:spcPts val="9099"/>
              </a:lnSpc>
              <a:spcBef>
                <a:spcPct val="0"/>
              </a:spcBef>
            </a:pPr>
            <a:r>
              <a:rPr lang="en-US" sz="6999" b="1" spc="-139">
                <a:solidFill>
                  <a:srgbClr val="383536"/>
                </a:solidFill>
                <a:latin typeface="Poppins Bold"/>
                <a:ea typeface="Poppins Bold"/>
                <a:cs typeface="Poppins Bold"/>
                <a:sym typeface="Poppins Bold"/>
              </a:rPr>
              <a:t>Microagressions</a:t>
            </a:r>
          </a:p>
        </p:txBody>
      </p:sp>
      <p:sp>
        <p:nvSpPr>
          <p:cNvPr id="7" name="Freeform 7"/>
          <p:cNvSpPr/>
          <p:nvPr/>
        </p:nvSpPr>
        <p:spPr>
          <a:xfrm>
            <a:off x="13366040" y="1028700"/>
            <a:ext cx="1612811" cy="560262"/>
          </a:xfrm>
          <a:custGeom>
            <a:avLst/>
            <a:gdLst/>
            <a:ahLst/>
            <a:cxnLst/>
            <a:rect l="l" t="t" r="r" b="b"/>
            <a:pathLst>
              <a:path w="1612811" h="560262">
                <a:moveTo>
                  <a:pt x="0" y="0"/>
                </a:moveTo>
                <a:lnTo>
                  <a:pt x="1612811" y="0"/>
                </a:lnTo>
                <a:lnTo>
                  <a:pt x="1612811" y="560262"/>
                </a:lnTo>
                <a:lnTo>
                  <a:pt x="0" y="560262"/>
                </a:lnTo>
                <a:lnTo>
                  <a:pt x="0" y="0"/>
                </a:lnTo>
                <a:close/>
              </a:path>
            </a:pathLst>
          </a:custGeom>
          <a:blipFill>
            <a:blip r:embed="rId4"/>
            <a:stretch>
              <a:fillRect/>
            </a:stretch>
          </a:blipFill>
        </p:spPr>
        <p:txBody>
          <a:bodyPr/>
          <a:lstStyle/>
          <a:p>
            <a:endParaRPr lang="en-NL"/>
          </a:p>
        </p:txBody>
      </p:sp>
      <p:sp>
        <p:nvSpPr>
          <p:cNvPr id="8" name="TextBox 8"/>
          <p:cNvSpPr txBox="1"/>
          <p:nvPr/>
        </p:nvSpPr>
        <p:spPr>
          <a:xfrm>
            <a:off x="15672099" y="8977324"/>
            <a:ext cx="2146102" cy="746760"/>
          </a:xfrm>
          <a:prstGeom prst="rect">
            <a:avLst/>
          </a:prstGeom>
        </p:spPr>
        <p:txBody>
          <a:bodyPr lIns="0" tIns="0" rIns="0" bIns="0" rtlCol="0" anchor="t">
            <a:spAutoFit/>
          </a:bodyPr>
          <a:lstStyle/>
          <a:p>
            <a:pPr algn="ctr">
              <a:lnSpc>
                <a:spcPts val="2939"/>
              </a:lnSpc>
            </a:pPr>
            <a:r>
              <a:rPr lang="en-US" sz="2099" u="sng">
                <a:solidFill>
                  <a:srgbClr val="000000"/>
                </a:solidFill>
                <a:latin typeface="Poppins"/>
                <a:ea typeface="Poppins"/>
                <a:cs typeface="Poppins"/>
                <a:sym typeface="Poppins"/>
                <a:hlinkClick r:id="rId5" tooltip="https://doi.org/10.1037/0003-066X.62.4.271"/>
              </a:rPr>
              <a:t>Sue et al. (2007</a:t>
            </a:r>
            <a:r>
              <a:rPr lang="en-US" sz="2099">
                <a:solidFill>
                  <a:srgbClr val="000000"/>
                </a:solidFill>
                <a:latin typeface="Poppins"/>
                <a:ea typeface="Poppins"/>
                <a:cs typeface="Poppins"/>
                <a:sym typeface="Poppins"/>
              </a:rPr>
              <a:t>)</a:t>
            </a:r>
          </a:p>
          <a:p>
            <a:pPr algn="l">
              <a:lnSpc>
                <a:spcPts val="2939"/>
              </a:lnSpc>
            </a:pPr>
            <a:r>
              <a:rPr lang="en-US" sz="2099" u="sng">
                <a:solidFill>
                  <a:srgbClr val="000000"/>
                </a:solidFill>
                <a:latin typeface="Poppins"/>
                <a:ea typeface="Poppins"/>
                <a:cs typeface="Poppins"/>
                <a:sym typeface="Poppins"/>
                <a:hlinkClick r:id="rId6" tooltip="https://psycnet.apa.org/record/2010-03509-000"/>
              </a:rPr>
              <a:t>Sue (2010)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2467991"/>
          </a:xfrm>
          <a:prstGeom prst="rect">
            <a:avLst/>
          </a:prstGeom>
          <a:solidFill>
            <a:srgbClr val="F0EDE9"/>
          </a:solidFill>
        </p:spPr>
        <p:txBody>
          <a:bodyPr/>
          <a:lstStyle/>
          <a:p>
            <a:endParaRPr lang="en-NL"/>
          </a:p>
        </p:txBody>
      </p:sp>
      <p:sp>
        <p:nvSpPr>
          <p:cNvPr id="3" name="Freeform 3"/>
          <p:cNvSpPr/>
          <p:nvPr/>
        </p:nvSpPr>
        <p:spPr>
          <a:xfrm>
            <a:off x="15245554" y="756972"/>
            <a:ext cx="2591176" cy="1053745"/>
          </a:xfrm>
          <a:custGeom>
            <a:avLst/>
            <a:gdLst/>
            <a:ahLst/>
            <a:cxnLst/>
            <a:rect l="l" t="t" r="r" b="b"/>
            <a:pathLst>
              <a:path w="2591176" h="1053745">
                <a:moveTo>
                  <a:pt x="0" y="0"/>
                </a:moveTo>
                <a:lnTo>
                  <a:pt x="2591176" y="0"/>
                </a:lnTo>
                <a:lnTo>
                  <a:pt x="2591176" y="1053745"/>
                </a:lnTo>
                <a:lnTo>
                  <a:pt x="0" y="1053745"/>
                </a:lnTo>
                <a:lnTo>
                  <a:pt x="0" y="0"/>
                </a:lnTo>
                <a:close/>
              </a:path>
            </a:pathLst>
          </a:custGeom>
          <a:blipFill>
            <a:blip r:embed="rId3"/>
            <a:stretch>
              <a:fillRect/>
            </a:stretch>
          </a:blipFill>
        </p:spPr>
        <p:txBody>
          <a:bodyPr/>
          <a:lstStyle/>
          <a:p>
            <a:endParaRPr lang="en-NL"/>
          </a:p>
        </p:txBody>
      </p:sp>
      <p:sp>
        <p:nvSpPr>
          <p:cNvPr id="4" name="AutoShape 4"/>
          <p:cNvSpPr/>
          <p:nvPr/>
        </p:nvSpPr>
        <p:spPr>
          <a:xfrm flipH="1" flipV="1">
            <a:off x="15236030" y="806946"/>
            <a:ext cx="19048" cy="1003771"/>
          </a:xfrm>
          <a:prstGeom prst="line">
            <a:avLst/>
          </a:prstGeom>
          <a:ln w="38100" cap="flat">
            <a:solidFill>
              <a:srgbClr val="000000"/>
            </a:solidFill>
            <a:prstDash val="solid"/>
            <a:headEnd type="none" w="sm" len="sm"/>
            <a:tailEnd type="none" w="sm" len="sm"/>
          </a:ln>
        </p:spPr>
        <p:txBody>
          <a:bodyPr/>
          <a:lstStyle/>
          <a:p>
            <a:endParaRPr lang="en-NL"/>
          </a:p>
        </p:txBody>
      </p:sp>
      <p:sp>
        <p:nvSpPr>
          <p:cNvPr id="5" name="TextBox 5"/>
          <p:cNvSpPr txBox="1"/>
          <p:nvPr/>
        </p:nvSpPr>
        <p:spPr>
          <a:xfrm>
            <a:off x="831068" y="2619375"/>
            <a:ext cx="17005662" cy="6710170"/>
          </a:xfrm>
          <a:prstGeom prst="rect">
            <a:avLst/>
          </a:prstGeom>
        </p:spPr>
        <p:txBody>
          <a:bodyPr lIns="0" tIns="0" rIns="0" bIns="0" rtlCol="0" anchor="t">
            <a:spAutoFit/>
          </a:bodyPr>
          <a:lstStyle/>
          <a:p>
            <a:pPr algn="just">
              <a:lnSpc>
                <a:spcPts val="5599"/>
              </a:lnSpc>
            </a:pPr>
            <a:r>
              <a:rPr lang="en-US" sz="3999" dirty="0">
                <a:solidFill>
                  <a:srgbClr val="383536"/>
                </a:solidFill>
                <a:latin typeface="Poppins"/>
                <a:ea typeface="Poppins"/>
                <a:cs typeface="Poppins"/>
                <a:sym typeface="Poppins"/>
              </a:rPr>
              <a:t>Compounding impact of these repeated ‘mosquito bites’:</a:t>
            </a:r>
          </a:p>
          <a:p>
            <a:pPr algn="just">
              <a:lnSpc>
                <a:spcPts val="5599"/>
              </a:lnSpc>
            </a:pPr>
            <a:endParaRPr lang="en-US" sz="3999" dirty="0">
              <a:solidFill>
                <a:srgbClr val="383536"/>
              </a:solidFill>
              <a:latin typeface="Poppins"/>
              <a:ea typeface="Poppins"/>
              <a:cs typeface="Poppins"/>
              <a:sym typeface="Poppins"/>
            </a:endParaRPr>
          </a:p>
          <a:p>
            <a:pPr marL="863599" lvl="1" indent="-431800" algn="just">
              <a:lnSpc>
                <a:spcPts val="5599"/>
              </a:lnSpc>
              <a:buFont typeface="Arial"/>
              <a:buChar char="•"/>
            </a:pPr>
            <a:r>
              <a:rPr lang="en-US" sz="3999" b="1" dirty="0">
                <a:solidFill>
                  <a:srgbClr val="383536"/>
                </a:solidFill>
                <a:latin typeface="Poppins Bold"/>
                <a:ea typeface="Poppins Bold"/>
                <a:cs typeface="Poppins Bold"/>
                <a:sym typeface="Poppins Bold"/>
              </a:rPr>
              <a:t>Psychological</a:t>
            </a:r>
          </a:p>
          <a:p>
            <a:pPr marL="1511304" lvl="2" indent="-503768" algn="just">
              <a:lnSpc>
                <a:spcPts val="4900"/>
              </a:lnSpc>
              <a:buFont typeface="Arial"/>
              <a:buChar char="⚬"/>
            </a:pPr>
            <a:r>
              <a:rPr lang="en-US" sz="3500" dirty="0">
                <a:solidFill>
                  <a:srgbClr val="383536"/>
                </a:solidFill>
                <a:latin typeface="Poppins"/>
                <a:ea typeface="Poppins"/>
                <a:cs typeface="Poppins"/>
                <a:sym typeface="Poppins"/>
              </a:rPr>
              <a:t>Chronic stress and well-being issues</a:t>
            </a:r>
          </a:p>
          <a:p>
            <a:pPr marL="863599" lvl="1" indent="-431800" algn="just">
              <a:lnSpc>
                <a:spcPts val="5599"/>
              </a:lnSpc>
              <a:buFont typeface="Arial"/>
              <a:buChar char="•"/>
            </a:pPr>
            <a:r>
              <a:rPr lang="en-US" sz="3999" b="1" dirty="0">
                <a:solidFill>
                  <a:srgbClr val="383536"/>
                </a:solidFill>
                <a:latin typeface="Poppins Bold"/>
                <a:ea typeface="Poppins Bold"/>
                <a:cs typeface="Poppins Bold"/>
                <a:sym typeface="Poppins Bold"/>
              </a:rPr>
              <a:t>Physiological</a:t>
            </a:r>
          </a:p>
          <a:p>
            <a:pPr marL="1511304" lvl="2" indent="-503768" algn="just">
              <a:lnSpc>
                <a:spcPts val="4900"/>
              </a:lnSpc>
              <a:buFont typeface="Arial"/>
              <a:buChar char="⚬"/>
            </a:pPr>
            <a:r>
              <a:rPr lang="en-US" sz="3500" dirty="0">
                <a:solidFill>
                  <a:srgbClr val="383536"/>
                </a:solidFill>
                <a:latin typeface="Poppins"/>
                <a:ea typeface="Poppins"/>
                <a:cs typeface="Poppins"/>
                <a:sym typeface="Poppins"/>
              </a:rPr>
              <a:t>Stress ⟶ Can affect heart, blood pressure, hormones</a:t>
            </a:r>
          </a:p>
          <a:p>
            <a:pPr marL="863599" lvl="1" indent="-431800" algn="just">
              <a:lnSpc>
                <a:spcPts val="5599"/>
              </a:lnSpc>
              <a:buFont typeface="Arial"/>
              <a:buChar char="•"/>
            </a:pPr>
            <a:r>
              <a:rPr lang="en-US" sz="3999" b="1" dirty="0">
                <a:solidFill>
                  <a:srgbClr val="383536"/>
                </a:solidFill>
                <a:latin typeface="Poppins Bold"/>
                <a:ea typeface="Poppins Bold"/>
                <a:cs typeface="Poppins Bold"/>
                <a:sym typeface="Poppins Bold"/>
              </a:rPr>
              <a:t>Professional/academic</a:t>
            </a:r>
          </a:p>
          <a:p>
            <a:pPr marL="1511304" lvl="2" indent="-503768" algn="just">
              <a:lnSpc>
                <a:spcPts val="4900"/>
              </a:lnSpc>
              <a:buFont typeface="Arial"/>
              <a:buChar char="⚬"/>
            </a:pPr>
            <a:r>
              <a:rPr lang="en-US" sz="3500" dirty="0">
                <a:solidFill>
                  <a:srgbClr val="383536"/>
                </a:solidFill>
                <a:latin typeface="Poppins"/>
                <a:ea typeface="Poppins"/>
                <a:cs typeface="Poppins"/>
                <a:sym typeface="Poppins"/>
              </a:rPr>
              <a:t>Deteriorates ‘sense of belonging’</a:t>
            </a:r>
          </a:p>
          <a:p>
            <a:pPr marL="1511304" lvl="2" indent="-503768" algn="just">
              <a:lnSpc>
                <a:spcPts val="4900"/>
              </a:lnSpc>
              <a:buFont typeface="Arial"/>
              <a:buChar char="⚬"/>
            </a:pPr>
            <a:r>
              <a:rPr lang="en-US" sz="3500" dirty="0">
                <a:solidFill>
                  <a:srgbClr val="383536"/>
                </a:solidFill>
                <a:latin typeface="Poppins"/>
                <a:ea typeface="Poppins"/>
                <a:cs typeface="Poppins"/>
                <a:sym typeface="Poppins"/>
              </a:rPr>
              <a:t>Impaired academic performance</a:t>
            </a:r>
          </a:p>
          <a:p>
            <a:pPr marL="1511304" lvl="2" indent="-503768" algn="just">
              <a:lnSpc>
                <a:spcPts val="4900"/>
              </a:lnSpc>
              <a:buFont typeface="Arial"/>
              <a:buChar char="⚬"/>
            </a:pPr>
            <a:r>
              <a:rPr lang="en-US" sz="3500" dirty="0">
                <a:solidFill>
                  <a:srgbClr val="383536"/>
                </a:solidFill>
                <a:latin typeface="Poppins"/>
                <a:ea typeface="Poppins"/>
                <a:cs typeface="Poppins"/>
                <a:sym typeface="Poppins"/>
              </a:rPr>
              <a:t>Decreased job satisfaction and increased turn-over</a:t>
            </a:r>
          </a:p>
        </p:txBody>
      </p:sp>
      <p:sp>
        <p:nvSpPr>
          <p:cNvPr id="6" name="TextBox 6"/>
          <p:cNvSpPr txBox="1"/>
          <p:nvPr/>
        </p:nvSpPr>
        <p:spPr>
          <a:xfrm>
            <a:off x="1028700" y="578358"/>
            <a:ext cx="13950151" cy="1187450"/>
          </a:xfrm>
          <a:prstGeom prst="rect">
            <a:avLst/>
          </a:prstGeom>
        </p:spPr>
        <p:txBody>
          <a:bodyPr lIns="0" tIns="0" rIns="0" bIns="0" rtlCol="0" anchor="t">
            <a:spAutoFit/>
          </a:bodyPr>
          <a:lstStyle/>
          <a:p>
            <a:pPr marL="0" lvl="0" indent="0" algn="l">
              <a:lnSpc>
                <a:spcPts val="9099"/>
              </a:lnSpc>
              <a:spcBef>
                <a:spcPct val="0"/>
              </a:spcBef>
            </a:pPr>
            <a:r>
              <a:rPr lang="en-US" sz="6999" b="1" spc="-139">
                <a:solidFill>
                  <a:srgbClr val="383536"/>
                </a:solidFill>
                <a:latin typeface="Poppins Bold"/>
                <a:ea typeface="Poppins Bold"/>
                <a:cs typeface="Poppins Bold"/>
                <a:sym typeface="Poppins Bold"/>
              </a:rPr>
              <a:t>Individual impact</a:t>
            </a:r>
          </a:p>
        </p:txBody>
      </p:sp>
      <p:sp>
        <p:nvSpPr>
          <p:cNvPr id="7" name="Freeform 7"/>
          <p:cNvSpPr/>
          <p:nvPr/>
        </p:nvSpPr>
        <p:spPr>
          <a:xfrm>
            <a:off x="13366040" y="1028700"/>
            <a:ext cx="1612811" cy="560262"/>
          </a:xfrm>
          <a:custGeom>
            <a:avLst/>
            <a:gdLst/>
            <a:ahLst/>
            <a:cxnLst/>
            <a:rect l="l" t="t" r="r" b="b"/>
            <a:pathLst>
              <a:path w="1612811" h="560262">
                <a:moveTo>
                  <a:pt x="0" y="0"/>
                </a:moveTo>
                <a:lnTo>
                  <a:pt x="1612811" y="0"/>
                </a:lnTo>
                <a:lnTo>
                  <a:pt x="1612811" y="560262"/>
                </a:lnTo>
                <a:lnTo>
                  <a:pt x="0" y="560262"/>
                </a:lnTo>
                <a:lnTo>
                  <a:pt x="0" y="0"/>
                </a:lnTo>
                <a:close/>
              </a:path>
            </a:pathLst>
          </a:custGeom>
          <a:blipFill>
            <a:blip r:embed="rId4"/>
            <a:stretch>
              <a:fillRect/>
            </a:stretch>
          </a:blipFill>
        </p:spPr>
        <p:txBody>
          <a:bodyPr/>
          <a:lstStyle/>
          <a:p>
            <a:endParaRPr lang="en-NL"/>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429000" y="1563625"/>
            <a:ext cx="13950151" cy="1187450"/>
          </a:xfrm>
          <a:prstGeom prst="rect">
            <a:avLst/>
          </a:prstGeom>
        </p:spPr>
        <p:txBody>
          <a:bodyPr lIns="0" tIns="0" rIns="0" bIns="0" rtlCol="0" anchor="t">
            <a:spAutoFit/>
          </a:bodyPr>
          <a:lstStyle/>
          <a:p>
            <a:pPr marL="0" lvl="0" indent="0" algn="r">
              <a:lnSpc>
                <a:spcPts val="9099"/>
              </a:lnSpc>
              <a:spcBef>
                <a:spcPct val="0"/>
              </a:spcBef>
            </a:pPr>
            <a:r>
              <a:rPr lang="en-US" sz="6999" b="1" spc="-139" dirty="0">
                <a:solidFill>
                  <a:srgbClr val="383536"/>
                </a:solidFill>
                <a:latin typeface="Poppins Bold"/>
                <a:ea typeface="Poppins Bold"/>
                <a:cs typeface="Poppins Bold"/>
                <a:sym typeface="Poppins Bold"/>
              </a:rPr>
              <a:t>Broader impact</a:t>
            </a:r>
          </a:p>
        </p:txBody>
      </p:sp>
      <p:sp>
        <p:nvSpPr>
          <p:cNvPr id="3" name="Freeform 3"/>
          <p:cNvSpPr/>
          <p:nvPr/>
        </p:nvSpPr>
        <p:spPr>
          <a:xfrm>
            <a:off x="15240911" y="8395437"/>
            <a:ext cx="2591176" cy="1053745"/>
          </a:xfrm>
          <a:custGeom>
            <a:avLst/>
            <a:gdLst/>
            <a:ahLst/>
            <a:cxnLst/>
            <a:rect l="l" t="t" r="r" b="b"/>
            <a:pathLst>
              <a:path w="2591176" h="1053745">
                <a:moveTo>
                  <a:pt x="0" y="0"/>
                </a:moveTo>
                <a:lnTo>
                  <a:pt x="2591176" y="0"/>
                </a:lnTo>
                <a:lnTo>
                  <a:pt x="2591176" y="1053745"/>
                </a:lnTo>
                <a:lnTo>
                  <a:pt x="0" y="1053745"/>
                </a:lnTo>
                <a:lnTo>
                  <a:pt x="0" y="0"/>
                </a:lnTo>
                <a:close/>
              </a:path>
            </a:pathLst>
          </a:custGeom>
          <a:blipFill>
            <a:blip r:embed="rId3"/>
            <a:stretch>
              <a:fillRect/>
            </a:stretch>
          </a:blipFill>
        </p:spPr>
        <p:txBody>
          <a:bodyPr/>
          <a:lstStyle/>
          <a:p>
            <a:endParaRPr lang="en-NL"/>
          </a:p>
        </p:txBody>
      </p:sp>
      <p:sp>
        <p:nvSpPr>
          <p:cNvPr id="4" name="AutoShape 4"/>
          <p:cNvSpPr/>
          <p:nvPr/>
        </p:nvSpPr>
        <p:spPr>
          <a:xfrm flipH="1" flipV="1">
            <a:off x="15231387" y="8445411"/>
            <a:ext cx="19048" cy="1003771"/>
          </a:xfrm>
          <a:prstGeom prst="line">
            <a:avLst/>
          </a:prstGeom>
          <a:ln w="38100" cap="flat">
            <a:solidFill>
              <a:srgbClr val="000000"/>
            </a:solidFill>
            <a:prstDash val="solid"/>
            <a:headEnd type="none" w="sm" len="sm"/>
            <a:tailEnd type="none" w="sm" len="sm"/>
          </a:ln>
        </p:spPr>
        <p:txBody>
          <a:bodyPr/>
          <a:lstStyle/>
          <a:p>
            <a:endParaRPr lang="en-NL"/>
          </a:p>
        </p:txBody>
      </p:sp>
      <p:sp>
        <p:nvSpPr>
          <p:cNvPr id="5" name="Freeform 5"/>
          <p:cNvSpPr/>
          <p:nvPr/>
        </p:nvSpPr>
        <p:spPr>
          <a:xfrm>
            <a:off x="13361397" y="8667165"/>
            <a:ext cx="1612811" cy="560262"/>
          </a:xfrm>
          <a:custGeom>
            <a:avLst/>
            <a:gdLst/>
            <a:ahLst/>
            <a:cxnLst/>
            <a:rect l="l" t="t" r="r" b="b"/>
            <a:pathLst>
              <a:path w="1612811" h="560262">
                <a:moveTo>
                  <a:pt x="0" y="0"/>
                </a:moveTo>
                <a:lnTo>
                  <a:pt x="1612811" y="0"/>
                </a:lnTo>
                <a:lnTo>
                  <a:pt x="1612811" y="560263"/>
                </a:lnTo>
                <a:lnTo>
                  <a:pt x="0" y="560263"/>
                </a:lnTo>
                <a:lnTo>
                  <a:pt x="0" y="0"/>
                </a:lnTo>
                <a:close/>
              </a:path>
            </a:pathLst>
          </a:custGeom>
          <a:blipFill>
            <a:blip r:embed="rId4"/>
            <a:stretch>
              <a:fillRect/>
            </a:stretch>
          </a:blipFill>
        </p:spPr>
        <p:txBody>
          <a:bodyPr/>
          <a:lstStyle/>
          <a:p>
            <a:endParaRPr lang="en-NL"/>
          </a:p>
        </p:txBody>
      </p:sp>
      <p:sp>
        <p:nvSpPr>
          <p:cNvPr id="6" name="Freeform 6"/>
          <p:cNvSpPr/>
          <p:nvPr/>
        </p:nvSpPr>
        <p:spPr>
          <a:xfrm>
            <a:off x="163696" y="421216"/>
            <a:ext cx="10782163" cy="9326571"/>
          </a:xfrm>
          <a:custGeom>
            <a:avLst/>
            <a:gdLst/>
            <a:ahLst/>
            <a:cxnLst/>
            <a:rect l="l" t="t" r="r" b="b"/>
            <a:pathLst>
              <a:path w="10782163" h="9326571">
                <a:moveTo>
                  <a:pt x="0" y="0"/>
                </a:moveTo>
                <a:lnTo>
                  <a:pt x="10782163" y="0"/>
                </a:lnTo>
                <a:lnTo>
                  <a:pt x="10782163" y="9326571"/>
                </a:lnTo>
                <a:lnTo>
                  <a:pt x="0" y="932657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NL"/>
          </a:p>
        </p:txBody>
      </p:sp>
      <p:grpSp>
        <p:nvGrpSpPr>
          <p:cNvPr id="7" name="Group 7"/>
          <p:cNvGrpSpPr/>
          <p:nvPr/>
        </p:nvGrpSpPr>
        <p:grpSpPr>
          <a:xfrm>
            <a:off x="3775553" y="7242057"/>
            <a:ext cx="3685592" cy="662063"/>
            <a:chOff x="0" y="0"/>
            <a:chExt cx="970691" cy="174371"/>
          </a:xfrm>
        </p:grpSpPr>
        <p:sp>
          <p:nvSpPr>
            <p:cNvPr id="8" name="Freeform 8"/>
            <p:cNvSpPr/>
            <p:nvPr/>
          </p:nvSpPr>
          <p:spPr>
            <a:xfrm>
              <a:off x="0" y="0"/>
              <a:ext cx="970691" cy="174371"/>
            </a:xfrm>
            <a:custGeom>
              <a:avLst/>
              <a:gdLst/>
              <a:ahLst/>
              <a:cxnLst/>
              <a:rect l="l" t="t" r="r" b="b"/>
              <a:pathLst>
                <a:path w="970691" h="174371">
                  <a:moveTo>
                    <a:pt x="0" y="0"/>
                  </a:moveTo>
                  <a:lnTo>
                    <a:pt x="970691" y="0"/>
                  </a:lnTo>
                  <a:lnTo>
                    <a:pt x="970691" y="174371"/>
                  </a:lnTo>
                  <a:lnTo>
                    <a:pt x="0" y="174371"/>
                  </a:lnTo>
                  <a:close/>
                </a:path>
              </a:pathLst>
            </a:custGeom>
            <a:solidFill>
              <a:srgbClr val="7CD5C8"/>
            </a:solidFill>
          </p:spPr>
          <p:txBody>
            <a:bodyPr/>
            <a:lstStyle/>
            <a:p>
              <a:endParaRPr lang="en-NL"/>
            </a:p>
          </p:txBody>
        </p:sp>
        <p:sp>
          <p:nvSpPr>
            <p:cNvPr id="9" name="TextBox 9"/>
            <p:cNvSpPr txBox="1"/>
            <p:nvPr/>
          </p:nvSpPr>
          <p:spPr>
            <a:xfrm>
              <a:off x="0" y="-57150"/>
              <a:ext cx="970691" cy="231521"/>
            </a:xfrm>
            <a:prstGeom prst="rect">
              <a:avLst/>
            </a:prstGeom>
          </p:spPr>
          <p:txBody>
            <a:bodyPr lIns="50800" tIns="50800" rIns="50800" bIns="50800" rtlCol="0" anchor="ctr"/>
            <a:lstStyle/>
            <a:p>
              <a:pPr algn="ctr">
                <a:lnSpc>
                  <a:spcPts val="2520"/>
                </a:lnSpc>
              </a:pPr>
              <a:endParaRPr/>
            </a:p>
          </p:txBody>
        </p:sp>
      </p:grpSp>
      <p:grpSp>
        <p:nvGrpSpPr>
          <p:cNvPr id="10" name="Group 10"/>
          <p:cNvGrpSpPr/>
          <p:nvPr/>
        </p:nvGrpSpPr>
        <p:grpSpPr>
          <a:xfrm>
            <a:off x="3982631" y="3724881"/>
            <a:ext cx="3181131" cy="662063"/>
            <a:chOff x="0" y="0"/>
            <a:chExt cx="837829" cy="174371"/>
          </a:xfrm>
        </p:grpSpPr>
        <p:sp>
          <p:nvSpPr>
            <p:cNvPr id="11" name="Freeform 11"/>
            <p:cNvSpPr/>
            <p:nvPr/>
          </p:nvSpPr>
          <p:spPr>
            <a:xfrm>
              <a:off x="0" y="0"/>
              <a:ext cx="837829" cy="174371"/>
            </a:xfrm>
            <a:custGeom>
              <a:avLst/>
              <a:gdLst/>
              <a:ahLst/>
              <a:cxnLst/>
              <a:rect l="l" t="t" r="r" b="b"/>
              <a:pathLst>
                <a:path w="837829" h="174371">
                  <a:moveTo>
                    <a:pt x="0" y="0"/>
                  </a:moveTo>
                  <a:lnTo>
                    <a:pt x="837829" y="0"/>
                  </a:lnTo>
                  <a:lnTo>
                    <a:pt x="837829" y="174371"/>
                  </a:lnTo>
                  <a:lnTo>
                    <a:pt x="0" y="174371"/>
                  </a:lnTo>
                  <a:close/>
                </a:path>
              </a:pathLst>
            </a:custGeom>
            <a:solidFill>
              <a:srgbClr val="F8E0C9"/>
            </a:solidFill>
          </p:spPr>
          <p:txBody>
            <a:bodyPr/>
            <a:lstStyle/>
            <a:p>
              <a:endParaRPr lang="en-NL"/>
            </a:p>
          </p:txBody>
        </p:sp>
        <p:sp>
          <p:nvSpPr>
            <p:cNvPr id="12" name="TextBox 12"/>
            <p:cNvSpPr txBox="1"/>
            <p:nvPr/>
          </p:nvSpPr>
          <p:spPr>
            <a:xfrm>
              <a:off x="0" y="-57150"/>
              <a:ext cx="837829" cy="231521"/>
            </a:xfrm>
            <a:prstGeom prst="rect">
              <a:avLst/>
            </a:prstGeom>
          </p:spPr>
          <p:txBody>
            <a:bodyPr lIns="50800" tIns="50800" rIns="50800" bIns="50800" rtlCol="0" anchor="ctr"/>
            <a:lstStyle/>
            <a:p>
              <a:pPr algn="ctr">
                <a:lnSpc>
                  <a:spcPts val="2520"/>
                </a:lnSpc>
              </a:pPr>
              <a:endParaRPr/>
            </a:p>
          </p:txBody>
        </p:sp>
      </p:grpSp>
      <p:grpSp>
        <p:nvGrpSpPr>
          <p:cNvPr id="13" name="Group 13"/>
          <p:cNvGrpSpPr/>
          <p:nvPr/>
        </p:nvGrpSpPr>
        <p:grpSpPr>
          <a:xfrm>
            <a:off x="3982631" y="1259913"/>
            <a:ext cx="3478514" cy="739371"/>
            <a:chOff x="0" y="0"/>
            <a:chExt cx="916152" cy="194731"/>
          </a:xfrm>
        </p:grpSpPr>
        <p:sp>
          <p:nvSpPr>
            <p:cNvPr id="14" name="Freeform 14"/>
            <p:cNvSpPr/>
            <p:nvPr/>
          </p:nvSpPr>
          <p:spPr>
            <a:xfrm>
              <a:off x="0" y="0"/>
              <a:ext cx="916152" cy="194731"/>
            </a:xfrm>
            <a:custGeom>
              <a:avLst/>
              <a:gdLst/>
              <a:ahLst/>
              <a:cxnLst/>
              <a:rect l="l" t="t" r="r" b="b"/>
              <a:pathLst>
                <a:path w="916152" h="194731">
                  <a:moveTo>
                    <a:pt x="0" y="0"/>
                  </a:moveTo>
                  <a:lnTo>
                    <a:pt x="916152" y="0"/>
                  </a:lnTo>
                  <a:lnTo>
                    <a:pt x="916152" y="194731"/>
                  </a:lnTo>
                  <a:lnTo>
                    <a:pt x="0" y="194731"/>
                  </a:lnTo>
                  <a:close/>
                </a:path>
              </a:pathLst>
            </a:custGeom>
            <a:solidFill>
              <a:srgbClr val="F09B91"/>
            </a:solidFill>
          </p:spPr>
          <p:txBody>
            <a:bodyPr/>
            <a:lstStyle/>
            <a:p>
              <a:endParaRPr lang="en-NL"/>
            </a:p>
          </p:txBody>
        </p:sp>
        <p:sp>
          <p:nvSpPr>
            <p:cNvPr id="15" name="TextBox 15"/>
            <p:cNvSpPr txBox="1"/>
            <p:nvPr/>
          </p:nvSpPr>
          <p:spPr>
            <a:xfrm>
              <a:off x="0" y="-57150"/>
              <a:ext cx="916152" cy="251881"/>
            </a:xfrm>
            <a:prstGeom prst="rect">
              <a:avLst/>
            </a:prstGeom>
          </p:spPr>
          <p:txBody>
            <a:bodyPr lIns="50800" tIns="50800" rIns="50800" bIns="50800" rtlCol="0" anchor="ctr"/>
            <a:lstStyle/>
            <a:p>
              <a:pPr algn="ctr">
                <a:lnSpc>
                  <a:spcPts val="2520"/>
                </a:lnSpc>
              </a:pPr>
              <a:endParaRPr/>
            </a:p>
          </p:txBody>
        </p:sp>
      </p:grpSp>
      <p:sp>
        <p:nvSpPr>
          <p:cNvPr id="16" name="TextBox 16"/>
          <p:cNvSpPr txBox="1"/>
          <p:nvPr/>
        </p:nvSpPr>
        <p:spPr>
          <a:xfrm>
            <a:off x="10945859" y="3522719"/>
            <a:ext cx="6074444" cy="3018790"/>
          </a:xfrm>
          <a:prstGeom prst="rect">
            <a:avLst/>
          </a:prstGeom>
        </p:spPr>
        <p:txBody>
          <a:bodyPr lIns="0" tIns="0" rIns="0" bIns="0" rtlCol="0" anchor="t">
            <a:spAutoFit/>
          </a:bodyPr>
          <a:lstStyle/>
          <a:p>
            <a:pPr algn="ctr">
              <a:lnSpc>
                <a:spcPts val="4760"/>
              </a:lnSpc>
            </a:pPr>
            <a:r>
              <a:rPr lang="en-US" sz="3400" i="1">
                <a:solidFill>
                  <a:srgbClr val="383536"/>
                </a:solidFill>
                <a:latin typeface="Poppins Italics"/>
                <a:ea typeface="Poppins Italics"/>
                <a:cs typeface="Poppins Italics"/>
                <a:sym typeface="Poppins Italics"/>
              </a:rPr>
              <a:t>Every time we ignore or excuse subtle bias, we reinforce a system where bigger harms become more acceptable.</a:t>
            </a:r>
          </a:p>
        </p:txBody>
      </p:sp>
      <p:sp>
        <p:nvSpPr>
          <p:cNvPr id="17" name="TextBox 17"/>
          <p:cNvSpPr txBox="1"/>
          <p:nvPr/>
        </p:nvSpPr>
        <p:spPr>
          <a:xfrm>
            <a:off x="1252514" y="8046995"/>
            <a:ext cx="8732044" cy="969265"/>
          </a:xfrm>
          <a:prstGeom prst="rect">
            <a:avLst/>
          </a:prstGeom>
        </p:spPr>
        <p:txBody>
          <a:bodyPr lIns="0" tIns="0" rIns="0" bIns="0" rtlCol="0" anchor="t">
            <a:spAutoFit/>
          </a:bodyPr>
          <a:lstStyle/>
          <a:p>
            <a:pPr algn="ctr">
              <a:lnSpc>
                <a:spcPts val="3800"/>
              </a:lnSpc>
            </a:pPr>
            <a:r>
              <a:rPr lang="en-US" sz="2714">
                <a:solidFill>
                  <a:srgbClr val="383536"/>
                </a:solidFill>
                <a:latin typeface="Poppins"/>
                <a:ea typeface="Poppins"/>
                <a:cs typeface="Poppins"/>
                <a:sym typeface="Poppins"/>
              </a:rPr>
              <a:t>E.g. micro-agressions, stereotyping, belittling jokes,</a:t>
            </a:r>
          </a:p>
          <a:p>
            <a:pPr algn="ctr">
              <a:lnSpc>
                <a:spcPts val="3800"/>
              </a:lnSpc>
            </a:pPr>
            <a:r>
              <a:rPr lang="en-US" sz="2714">
                <a:solidFill>
                  <a:srgbClr val="383536"/>
                </a:solidFill>
                <a:latin typeface="Poppins"/>
                <a:ea typeface="Poppins"/>
                <a:cs typeface="Poppins"/>
                <a:sym typeface="Poppins"/>
              </a:rPr>
              <a:t>non-inclusive language, bigotry, scapegoating</a:t>
            </a:r>
          </a:p>
        </p:txBody>
      </p:sp>
      <p:sp>
        <p:nvSpPr>
          <p:cNvPr id="18" name="TextBox 18"/>
          <p:cNvSpPr txBox="1"/>
          <p:nvPr/>
        </p:nvSpPr>
        <p:spPr>
          <a:xfrm>
            <a:off x="4114617" y="3759931"/>
            <a:ext cx="3032418" cy="519951"/>
          </a:xfrm>
          <a:prstGeom prst="rect">
            <a:avLst/>
          </a:prstGeom>
        </p:spPr>
        <p:txBody>
          <a:bodyPr wrap="square" lIns="0" tIns="0" rIns="0" bIns="0" rtlCol="0" anchor="t">
            <a:spAutoFit/>
          </a:bodyPr>
          <a:lstStyle/>
          <a:p>
            <a:pPr algn="ctr">
              <a:lnSpc>
                <a:spcPts val="4220"/>
              </a:lnSpc>
            </a:pPr>
            <a:r>
              <a:rPr lang="en-US" sz="3014" b="1" dirty="0">
                <a:solidFill>
                  <a:srgbClr val="383536"/>
                </a:solidFill>
                <a:latin typeface="Poppins Bold"/>
                <a:ea typeface="Poppins Bold"/>
                <a:cs typeface="Poppins Bold"/>
                <a:sym typeface="Poppins Bold"/>
              </a:rPr>
              <a:t>Discrimination</a:t>
            </a:r>
          </a:p>
        </p:txBody>
      </p:sp>
      <p:sp>
        <p:nvSpPr>
          <p:cNvPr id="19" name="TextBox 19"/>
          <p:cNvSpPr txBox="1"/>
          <p:nvPr/>
        </p:nvSpPr>
        <p:spPr>
          <a:xfrm>
            <a:off x="3907688" y="7271312"/>
            <a:ext cx="3421321" cy="519951"/>
          </a:xfrm>
          <a:prstGeom prst="rect">
            <a:avLst/>
          </a:prstGeom>
        </p:spPr>
        <p:txBody>
          <a:bodyPr wrap="square" lIns="0" tIns="0" rIns="0" bIns="0" rtlCol="0" anchor="t">
            <a:spAutoFit/>
          </a:bodyPr>
          <a:lstStyle/>
          <a:p>
            <a:pPr algn="ctr">
              <a:lnSpc>
                <a:spcPts val="4220"/>
              </a:lnSpc>
            </a:pPr>
            <a:r>
              <a:rPr lang="en-US" sz="3014" b="1" dirty="0">
                <a:solidFill>
                  <a:srgbClr val="383536"/>
                </a:solidFill>
                <a:latin typeface="Poppins Bold"/>
                <a:ea typeface="Poppins Bold"/>
                <a:cs typeface="Poppins Bold"/>
                <a:sym typeface="Poppins Bold"/>
              </a:rPr>
              <a:t>Bias &amp; Prejudice</a:t>
            </a:r>
          </a:p>
        </p:txBody>
      </p:sp>
      <p:sp>
        <p:nvSpPr>
          <p:cNvPr id="20" name="TextBox 20"/>
          <p:cNvSpPr txBox="1"/>
          <p:nvPr/>
        </p:nvSpPr>
        <p:spPr>
          <a:xfrm>
            <a:off x="3775553" y="1309395"/>
            <a:ext cx="3892670" cy="545157"/>
          </a:xfrm>
          <a:prstGeom prst="rect">
            <a:avLst/>
          </a:prstGeom>
        </p:spPr>
        <p:txBody>
          <a:bodyPr lIns="0" tIns="0" rIns="0" bIns="0" rtlCol="0" anchor="t">
            <a:spAutoFit/>
          </a:bodyPr>
          <a:lstStyle/>
          <a:p>
            <a:pPr algn="ctr">
              <a:lnSpc>
                <a:spcPts val="4220"/>
              </a:lnSpc>
            </a:pPr>
            <a:r>
              <a:rPr lang="en-US" sz="3014" b="1">
                <a:solidFill>
                  <a:srgbClr val="383536"/>
                </a:solidFill>
                <a:latin typeface="Poppins Bold"/>
                <a:ea typeface="Poppins Bold"/>
                <a:cs typeface="Poppins Bold"/>
                <a:sym typeface="Poppins Bold"/>
              </a:rPr>
              <a:t>Explicit Violence</a:t>
            </a:r>
          </a:p>
        </p:txBody>
      </p:sp>
      <p:sp>
        <p:nvSpPr>
          <p:cNvPr id="21" name="TextBox 21"/>
          <p:cNvSpPr txBox="1"/>
          <p:nvPr/>
        </p:nvSpPr>
        <p:spPr>
          <a:xfrm>
            <a:off x="3057569" y="4446791"/>
            <a:ext cx="5031255" cy="1829055"/>
          </a:xfrm>
          <a:prstGeom prst="rect">
            <a:avLst/>
          </a:prstGeom>
        </p:spPr>
        <p:txBody>
          <a:bodyPr lIns="0" tIns="0" rIns="0" bIns="0" rtlCol="0" anchor="t">
            <a:spAutoFit/>
          </a:bodyPr>
          <a:lstStyle/>
          <a:p>
            <a:pPr algn="ctr">
              <a:lnSpc>
                <a:spcPts val="3660"/>
              </a:lnSpc>
            </a:pPr>
            <a:r>
              <a:rPr lang="en-US" sz="2614">
                <a:solidFill>
                  <a:srgbClr val="383536"/>
                </a:solidFill>
                <a:latin typeface="Poppins"/>
                <a:ea typeface="Poppins"/>
                <a:cs typeface="Poppins"/>
                <a:sym typeface="Poppins"/>
              </a:rPr>
              <a:t>By individuals, groups &amp; institutions (e.g. employment, political, housing, educational, health care)</a:t>
            </a:r>
          </a:p>
        </p:txBody>
      </p:sp>
      <p:sp>
        <p:nvSpPr>
          <p:cNvPr id="22" name="TextBox 22"/>
          <p:cNvSpPr txBox="1"/>
          <p:nvPr/>
        </p:nvSpPr>
        <p:spPr>
          <a:xfrm>
            <a:off x="4209027" y="2387952"/>
            <a:ext cx="2691500" cy="746380"/>
          </a:xfrm>
          <a:prstGeom prst="rect">
            <a:avLst/>
          </a:prstGeom>
        </p:spPr>
        <p:txBody>
          <a:bodyPr lIns="0" tIns="0" rIns="0" bIns="0" rtlCol="0" anchor="t">
            <a:spAutoFit/>
          </a:bodyPr>
          <a:lstStyle/>
          <a:p>
            <a:pPr algn="ctr">
              <a:lnSpc>
                <a:spcPts val="2960"/>
              </a:lnSpc>
            </a:pPr>
            <a:r>
              <a:rPr lang="en-US" sz="2114">
                <a:solidFill>
                  <a:srgbClr val="383536"/>
                </a:solidFill>
                <a:latin typeface="Poppins"/>
                <a:ea typeface="Poppins"/>
                <a:cs typeface="Poppins"/>
                <a:sym typeface="Poppins"/>
              </a:rPr>
              <a:t>E.g. hate crimes, state violence</a:t>
            </a:r>
          </a:p>
        </p:txBody>
      </p:sp>
      <p:sp>
        <p:nvSpPr>
          <p:cNvPr id="23" name="TextBox 23"/>
          <p:cNvSpPr txBox="1"/>
          <p:nvPr/>
        </p:nvSpPr>
        <p:spPr>
          <a:xfrm>
            <a:off x="2743200" y="9843038"/>
            <a:ext cx="5431272" cy="209673"/>
          </a:xfrm>
          <a:prstGeom prst="rect">
            <a:avLst/>
          </a:prstGeom>
        </p:spPr>
        <p:txBody>
          <a:bodyPr wrap="square" lIns="0" tIns="0" rIns="0" bIns="0" rtlCol="0" anchor="t">
            <a:spAutoFit/>
          </a:bodyPr>
          <a:lstStyle/>
          <a:p>
            <a:pPr algn="ctr">
              <a:lnSpc>
                <a:spcPts val="1679"/>
              </a:lnSpc>
            </a:pPr>
            <a:r>
              <a:rPr lang="en-US" sz="1200" i="1" dirty="0">
                <a:solidFill>
                  <a:srgbClr val="383536"/>
                </a:solidFill>
                <a:latin typeface="Poppins Italics"/>
                <a:ea typeface="Poppins Italics"/>
                <a:cs typeface="Poppins Italics"/>
                <a:sym typeface="Poppins Italics"/>
              </a:rPr>
              <a:t>Simplified model, adapted from the </a:t>
            </a:r>
            <a:r>
              <a:rPr lang="en-US" sz="1200" i="1" u="sng" dirty="0">
                <a:solidFill>
                  <a:srgbClr val="383536"/>
                </a:solidFill>
                <a:latin typeface="Poppins Italics"/>
                <a:ea typeface="Poppins Italics"/>
                <a:cs typeface="Poppins Italics"/>
                <a:sym typeface="Poppins Italics"/>
                <a:hlinkClick r:id="rId7" tooltip="https://www.adl.org/sites/default/files/pyramid-of-hate-web-english_1.pdf"/>
              </a:rPr>
              <a:t>Anti-Defamation League (ADL)</a:t>
            </a:r>
          </a:p>
        </p:txBody>
      </p:sp>
      <p:sp>
        <p:nvSpPr>
          <p:cNvPr id="24" name="TextBox 23">
            <a:extLst>
              <a:ext uri="{FF2B5EF4-FFF2-40B4-BE49-F238E27FC236}">
                <a16:creationId xmlns:a16="http://schemas.microsoft.com/office/drawing/2014/main" id="{1AEDC8E2-B213-4658-3841-5649F1BE60DC}"/>
              </a:ext>
            </a:extLst>
          </p:cNvPr>
          <p:cNvSpPr txBox="1"/>
          <p:nvPr/>
        </p:nvSpPr>
        <p:spPr>
          <a:xfrm>
            <a:off x="11846807" y="6872725"/>
            <a:ext cx="4631396" cy="369332"/>
          </a:xfrm>
          <a:prstGeom prst="rect">
            <a:avLst/>
          </a:prstGeom>
          <a:noFill/>
        </p:spPr>
        <p:txBody>
          <a:bodyPr wrap="none" rtlCol="0">
            <a:spAutoFit/>
          </a:bodyPr>
          <a:lstStyle/>
          <a:p>
            <a:r>
              <a:rPr lang="en-NL" dirty="0">
                <a:latin typeface="Poppins" pitchFamily="2" charset="77"/>
                <a:cs typeface="Poppins" pitchFamily="2" charset="77"/>
              </a:rPr>
              <a:t>See also </a:t>
            </a:r>
            <a:r>
              <a:rPr lang="en-NL" dirty="0">
                <a:latin typeface="Poppins" pitchFamily="2" charset="77"/>
                <a:cs typeface="Poppins" pitchFamily="2" charset="77"/>
                <a:hlinkClick r:id="rId8"/>
              </a:rPr>
              <a:t>Skinner-Dorkenoo et al. (2021)</a:t>
            </a:r>
            <a:endParaRPr lang="en-NL" dirty="0">
              <a:latin typeface="Poppins" pitchFamily="2" charset="77"/>
              <a:cs typeface="Poppins" pitchFamily="2" charset="77"/>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2467991"/>
          </a:xfrm>
          <a:prstGeom prst="rect">
            <a:avLst/>
          </a:prstGeom>
          <a:solidFill>
            <a:srgbClr val="F0EDE9"/>
          </a:solidFill>
        </p:spPr>
        <p:txBody>
          <a:bodyPr/>
          <a:lstStyle/>
          <a:p>
            <a:endParaRPr lang="en-NL"/>
          </a:p>
        </p:txBody>
      </p:sp>
      <p:sp>
        <p:nvSpPr>
          <p:cNvPr id="3" name="Freeform 3"/>
          <p:cNvSpPr/>
          <p:nvPr/>
        </p:nvSpPr>
        <p:spPr>
          <a:xfrm>
            <a:off x="15245554" y="756972"/>
            <a:ext cx="2591176" cy="1053745"/>
          </a:xfrm>
          <a:custGeom>
            <a:avLst/>
            <a:gdLst/>
            <a:ahLst/>
            <a:cxnLst/>
            <a:rect l="l" t="t" r="r" b="b"/>
            <a:pathLst>
              <a:path w="2591176" h="1053745">
                <a:moveTo>
                  <a:pt x="0" y="0"/>
                </a:moveTo>
                <a:lnTo>
                  <a:pt x="2591176" y="0"/>
                </a:lnTo>
                <a:lnTo>
                  <a:pt x="2591176" y="1053745"/>
                </a:lnTo>
                <a:lnTo>
                  <a:pt x="0" y="1053745"/>
                </a:lnTo>
                <a:lnTo>
                  <a:pt x="0" y="0"/>
                </a:lnTo>
                <a:close/>
              </a:path>
            </a:pathLst>
          </a:custGeom>
          <a:blipFill>
            <a:blip r:embed="rId3"/>
            <a:stretch>
              <a:fillRect/>
            </a:stretch>
          </a:blipFill>
        </p:spPr>
        <p:txBody>
          <a:bodyPr/>
          <a:lstStyle/>
          <a:p>
            <a:endParaRPr lang="en-NL"/>
          </a:p>
        </p:txBody>
      </p:sp>
      <p:sp>
        <p:nvSpPr>
          <p:cNvPr id="4" name="AutoShape 4"/>
          <p:cNvSpPr/>
          <p:nvPr/>
        </p:nvSpPr>
        <p:spPr>
          <a:xfrm flipH="1" flipV="1">
            <a:off x="15236030" y="806946"/>
            <a:ext cx="19048" cy="1003771"/>
          </a:xfrm>
          <a:prstGeom prst="line">
            <a:avLst/>
          </a:prstGeom>
          <a:ln w="38100" cap="flat">
            <a:solidFill>
              <a:srgbClr val="000000"/>
            </a:solidFill>
            <a:prstDash val="solid"/>
            <a:headEnd type="none" w="sm" len="sm"/>
            <a:tailEnd type="none" w="sm" len="sm"/>
          </a:ln>
        </p:spPr>
        <p:txBody>
          <a:bodyPr/>
          <a:lstStyle/>
          <a:p>
            <a:endParaRPr lang="en-NL"/>
          </a:p>
        </p:txBody>
      </p:sp>
      <p:sp>
        <p:nvSpPr>
          <p:cNvPr id="5" name="TextBox 5"/>
          <p:cNvSpPr txBox="1"/>
          <p:nvPr/>
        </p:nvSpPr>
        <p:spPr>
          <a:xfrm>
            <a:off x="641169" y="3308350"/>
            <a:ext cx="16130370" cy="4698365"/>
          </a:xfrm>
          <a:prstGeom prst="rect">
            <a:avLst/>
          </a:prstGeom>
        </p:spPr>
        <p:txBody>
          <a:bodyPr lIns="0" tIns="0" rIns="0" bIns="0" rtlCol="0" anchor="t">
            <a:spAutoFit/>
          </a:bodyPr>
          <a:lstStyle/>
          <a:p>
            <a:pPr marL="949961" lvl="1" indent="-474980" algn="just">
              <a:lnSpc>
                <a:spcPts val="6160"/>
              </a:lnSpc>
              <a:buFont typeface="Arial"/>
              <a:buChar char="•"/>
            </a:pPr>
            <a:r>
              <a:rPr lang="en-US" sz="4400">
                <a:solidFill>
                  <a:srgbClr val="383536"/>
                </a:solidFill>
                <a:latin typeface="Poppins"/>
                <a:ea typeface="Poppins"/>
                <a:cs typeface="Poppins"/>
                <a:sym typeface="Poppins"/>
              </a:rPr>
              <a:t>People who witness unacceptable behavior but who are not directly involved as perpetrator or victim.</a:t>
            </a:r>
          </a:p>
          <a:p>
            <a:pPr algn="just">
              <a:lnSpc>
                <a:spcPts val="6160"/>
              </a:lnSpc>
            </a:pPr>
            <a:endParaRPr lang="en-US" sz="4400">
              <a:solidFill>
                <a:srgbClr val="383536"/>
              </a:solidFill>
              <a:latin typeface="Poppins"/>
              <a:ea typeface="Poppins"/>
              <a:cs typeface="Poppins"/>
              <a:sym typeface="Poppins"/>
            </a:endParaRPr>
          </a:p>
          <a:p>
            <a:pPr marL="949961" lvl="1" indent="-474980" algn="just">
              <a:lnSpc>
                <a:spcPts val="6160"/>
              </a:lnSpc>
              <a:buFont typeface="Arial"/>
              <a:buChar char="•"/>
            </a:pPr>
            <a:r>
              <a:rPr lang="en-US" sz="4400">
                <a:solidFill>
                  <a:srgbClr val="383536"/>
                </a:solidFill>
                <a:latin typeface="Poppins"/>
                <a:ea typeface="Poppins"/>
                <a:cs typeface="Poppins"/>
                <a:sym typeface="Poppins"/>
              </a:rPr>
              <a:t>Bystanders can actively intervene in the situation by speaking out, convincing others to react, or by calling for help.</a:t>
            </a:r>
          </a:p>
        </p:txBody>
      </p:sp>
      <p:sp>
        <p:nvSpPr>
          <p:cNvPr id="6" name="TextBox 6"/>
          <p:cNvSpPr txBox="1"/>
          <p:nvPr/>
        </p:nvSpPr>
        <p:spPr>
          <a:xfrm>
            <a:off x="1028700" y="578358"/>
            <a:ext cx="13950151" cy="1187450"/>
          </a:xfrm>
          <a:prstGeom prst="rect">
            <a:avLst/>
          </a:prstGeom>
        </p:spPr>
        <p:txBody>
          <a:bodyPr lIns="0" tIns="0" rIns="0" bIns="0" rtlCol="0" anchor="t">
            <a:spAutoFit/>
          </a:bodyPr>
          <a:lstStyle/>
          <a:p>
            <a:pPr marL="0" lvl="0" indent="0" algn="l">
              <a:lnSpc>
                <a:spcPts val="9099"/>
              </a:lnSpc>
              <a:spcBef>
                <a:spcPct val="0"/>
              </a:spcBef>
            </a:pPr>
            <a:r>
              <a:rPr lang="en-US" sz="6999" b="1" spc="-139">
                <a:solidFill>
                  <a:srgbClr val="383536"/>
                </a:solidFill>
                <a:latin typeface="Poppins Bold"/>
                <a:ea typeface="Poppins Bold"/>
                <a:cs typeface="Poppins Bold"/>
                <a:sym typeface="Poppins Bold"/>
              </a:rPr>
              <a:t>Active bystander</a:t>
            </a:r>
          </a:p>
        </p:txBody>
      </p:sp>
      <p:sp>
        <p:nvSpPr>
          <p:cNvPr id="7" name="Freeform 7"/>
          <p:cNvSpPr/>
          <p:nvPr/>
        </p:nvSpPr>
        <p:spPr>
          <a:xfrm>
            <a:off x="13366040" y="1028700"/>
            <a:ext cx="1612811" cy="560262"/>
          </a:xfrm>
          <a:custGeom>
            <a:avLst/>
            <a:gdLst/>
            <a:ahLst/>
            <a:cxnLst/>
            <a:rect l="l" t="t" r="r" b="b"/>
            <a:pathLst>
              <a:path w="1612811" h="560262">
                <a:moveTo>
                  <a:pt x="0" y="0"/>
                </a:moveTo>
                <a:lnTo>
                  <a:pt x="1612811" y="0"/>
                </a:lnTo>
                <a:lnTo>
                  <a:pt x="1612811" y="560262"/>
                </a:lnTo>
                <a:lnTo>
                  <a:pt x="0" y="560262"/>
                </a:lnTo>
                <a:lnTo>
                  <a:pt x="0" y="0"/>
                </a:lnTo>
                <a:close/>
              </a:path>
            </a:pathLst>
          </a:custGeom>
          <a:blipFill>
            <a:blip r:embed="rId4"/>
            <a:stretch>
              <a:fillRect/>
            </a:stretch>
          </a:blipFill>
        </p:spPr>
        <p:txBody>
          <a:bodyPr/>
          <a:lstStyle/>
          <a:p>
            <a:endParaRPr lang="en-NL"/>
          </a:p>
        </p:txBody>
      </p:sp>
      <p:sp>
        <p:nvSpPr>
          <p:cNvPr id="8" name="TextBox 8"/>
          <p:cNvSpPr txBox="1"/>
          <p:nvPr/>
        </p:nvSpPr>
        <p:spPr>
          <a:xfrm>
            <a:off x="15255078" y="9444906"/>
            <a:ext cx="3032922" cy="375285"/>
          </a:xfrm>
          <a:prstGeom prst="rect">
            <a:avLst/>
          </a:prstGeom>
        </p:spPr>
        <p:txBody>
          <a:bodyPr lIns="0" tIns="0" rIns="0" bIns="0" rtlCol="0" anchor="t">
            <a:spAutoFit/>
          </a:bodyPr>
          <a:lstStyle/>
          <a:p>
            <a:pPr algn="ctr">
              <a:lnSpc>
                <a:spcPts val="2939"/>
              </a:lnSpc>
              <a:spcBef>
                <a:spcPct val="0"/>
              </a:spcBef>
            </a:pPr>
            <a:r>
              <a:rPr lang="en-US" sz="2099">
                <a:solidFill>
                  <a:srgbClr val="383536"/>
                </a:solidFill>
                <a:latin typeface="Poppins"/>
                <a:ea typeface="Poppins"/>
                <a:cs typeface="Poppins"/>
                <a:sym typeface="Poppins"/>
              </a:rPr>
              <a:t>Scully &amp; Rowe (2009)</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2467991"/>
          </a:xfrm>
          <a:prstGeom prst="rect">
            <a:avLst/>
          </a:prstGeom>
          <a:solidFill>
            <a:srgbClr val="F0EDE9"/>
          </a:solidFill>
        </p:spPr>
        <p:txBody>
          <a:bodyPr/>
          <a:lstStyle/>
          <a:p>
            <a:endParaRPr lang="en-NL"/>
          </a:p>
        </p:txBody>
      </p:sp>
      <p:sp>
        <p:nvSpPr>
          <p:cNvPr id="3" name="Freeform 3"/>
          <p:cNvSpPr/>
          <p:nvPr/>
        </p:nvSpPr>
        <p:spPr>
          <a:xfrm>
            <a:off x="15245554" y="756972"/>
            <a:ext cx="2591176" cy="1053745"/>
          </a:xfrm>
          <a:custGeom>
            <a:avLst/>
            <a:gdLst/>
            <a:ahLst/>
            <a:cxnLst/>
            <a:rect l="l" t="t" r="r" b="b"/>
            <a:pathLst>
              <a:path w="2591176" h="1053745">
                <a:moveTo>
                  <a:pt x="0" y="0"/>
                </a:moveTo>
                <a:lnTo>
                  <a:pt x="2591176" y="0"/>
                </a:lnTo>
                <a:lnTo>
                  <a:pt x="2591176" y="1053745"/>
                </a:lnTo>
                <a:lnTo>
                  <a:pt x="0" y="1053745"/>
                </a:lnTo>
                <a:lnTo>
                  <a:pt x="0" y="0"/>
                </a:lnTo>
                <a:close/>
              </a:path>
            </a:pathLst>
          </a:custGeom>
          <a:blipFill>
            <a:blip r:embed="rId3"/>
            <a:stretch>
              <a:fillRect/>
            </a:stretch>
          </a:blipFill>
        </p:spPr>
        <p:txBody>
          <a:bodyPr/>
          <a:lstStyle/>
          <a:p>
            <a:endParaRPr lang="en-NL"/>
          </a:p>
        </p:txBody>
      </p:sp>
      <p:sp>
        <p:nvSpPr>
          <p:cNvPr id="4" name="AutoShape 4"/>
          <p:cNvSpPr/>
          <p:nvPr/>
        </p:nvSpPr>
        <p:spPr>
          <a:xfrm flipH="1" flipV="1">
            <a:off x="15236030" y="806946"/>
            <a:ext cx="19048" cy="1003771"/>
          </a:xfrm>
          <a:prstGeom prst="line">
            <a:avLst/>
          </a:prstGeom>
          <a:ln w="38100" cap="flat">
            <a:solidFill>
              <a:srgbClr val="000000"/>
            </a:solidFill>
            <a:prstDash val="solid"/>
            <a:headEnd type="none" w="sm" len="sm"/>
            <a:tailEnd type="none" w="sm" len="sm"/>
          </a:ln>
        </p:spPr>
        <p:txBody>
          <a:bodyPr/>
          <a:lstStyle/>
          <a:p>
            <a:endParaRPr lang="en-NL"/>
          </a:p>
        </p:txBody>
      </p:sp>
      <p:sp>
        <p:nvSpPr>
          <p:cNvPr id="5" name="TextBox 5"/>
          <p:cNvSpPr txBox="1"/>
          <p:nvPr/>
        </p:nvSpPr>
        <p:spPr>
          <a:xfrm>
            <a:off x="831068" y="3874948"/>
            <a:ext cx="15918680" cy="4698365"/>
          </a:xfrm>
          <a:prstGeom prst="rect">
            <a:avLst/>
          </a:prstGeom>
        </p:spPr>
        <p:txBody>
          <a:bodyPr lIns="0" tIns="0" rIns="0" bIns="0" rtlCol="0" anchor="t">
            <a:spAutoFit/>
          </a:bodyPr>
          <a:lstStyle/>
          <a:p>
            <a:pPr algn="just">
              <a:lnSpc>
                <a:spcPts val="6159"/>
              </a:lnSpc>
            </a:pPr>
            <a:r>
              <a:rPr lang="en-US" sz="4399" b="1">
                <a:solidFill>
                  <a:srgbClr val="383536"/>
                </a:solidFill>
                <a:latin typeface="Poppins Bold"/>
                <a:ea typeface="Poppins Bold"/>
                <a:cs typeface="Poppins Bold"/>
                <a:sym typeface="Poppins Bold"/>
              </a:rPr>
              <a:t>Do you recognize microaggressions from your own experience?</a:t>
            </a:r>
          </a:p>
          <a:p>
            <a:pPr algn="just">
              <a:lnSpc>
                <a:spcPts val="6159"/>
              </a:lnSpc>
            </a:pPr>
            <a:r>
              <a:rPr lang="en-US" sz="4399" b="1">
                <a:solidFill>
                  <a:srgbClr val="383536"/>
                </a:solidFill>
                <a:latin typeface="Poppins Bold"/>
                <a:ea typeface="Poppins Bold"/>
                <a:cs typeface="Poppins Bold"/>
                <a:sym typeface="Poppins Bold"/>
              </a:rPr>
              <a:t>As a receiver, sender and/or bystander?</a:t>
            </a:r>
          </a:p>
          <a:p>
            <a:pPr algn="just">
              <a:lnSpc>
                <a:spcPts val="6159"/>
              </a:lnSpc>
            </a:pPr>
            <a:endParaRPr lang="en-US" sz="4399" b="1">
              <a:solidFill>
                <a:srgbClr val="383536"/>
              </a:solidFill>
              <a:latin typeface="Poppins Bold"/>
              <a:ea typeface="Poppins Bold"/>
              <a:cs typeface="Poppins Bold"/>
              <a:sym typeface="Poppins Bold"/>
            </a:endParaRPr>
          </a:p>
          <a:p>
            <a:pPr algn="just">
              <a:lnSpc>
                <a:spcPts val="6159"/>
              </a:lnSpc>
            </a:pPr>
            <a:r>
              <a:rPr lang="en-US" sz="4399">
                <a:solidFill>
                  <a:srgbClr val="383536"/>
                </a:solidFill>
                <a:latin typeface="Poppins"/>
                <a:ea typeface="Poppins"/>
                <a:cs typeface="Poppins"/>
                <a:sym typeface="Poppins"/>
              </a:rPr>
              <a:t>5 minutes in pairs &amp; 10 minutes altogether</a:t>
            </a:r>
          </a:p>
          <a:p>
            <a:pPr algn="just">
              <a:lnSpc>
                <a:spcPts val="6159"/>
              </a:lnSpc>
            </a:pPr>
            <a:endParaRPr lang="en-US" sz="4399">
              <a:solidFill>
                <a:srgbClr val="383536"/>
              </a:solidFill>
              <a:latin typeface="Poppins"/>
              <a:ea typeface="Poppins"/>
              <a:cs typeface="Poppins"/>
              <a:sym typeface="Poppins"/>
            </a:endParaRPr>
          </a:p>
        </p:txBody>
      </p:sp>
      <p:sp>
        <p:nvSpPr>
          <p:cNvPr id="6" name="TextBox 6"/>
          <p:cNvSpPr txBox="1"/>
          <p:nvPr/>
        </p:nvSpPr>
        <p:spPr>
          <a:xfrm>
            <a:off x="1028700" y="578358"/>
            <a:ext cx="13950151" cy="1187450"/>
          </a:xfrm>
          <a:prstGeom prst="rect">
            <a:avLst/>
          </a:prstGeom>
        </p:spPr>
        <p:txBody>
          <a:bodyPr lIns="0" tIns="0" rIns="0" bIns="0" rtlCol="0" anchor="t">
            <a:spAutoFit/>
          </a:bodyPr>
          <a:lstStyle/>
          <a:p>
            <a:pPr marL="0" lvl="0" indent="0" algn="l">
              <a:lnSpc>
                <a:spcPts val="9099"/>
              </a:lnSpc>
              <a:spcBef>
                <a:spcPct val="0"/>
              </a:spcBef>
            </a:pPr>
            <a:r>
              <a:rPr lang="en-US" sz="6999" b="1" spc="-139">
                <a:solidFill>
                  <a:srgbClr val="383536"/>
                </a:solidFill>
                <a:latin typeface="Poppins Bold"/>
                <a:ea typeface="Poppins Bold"/>
                <a:cs typeface="Poppins Bold"/>
                <a:sym typeface="Poppins Bold"/>
              </a:rPr>
              <a:t>Activity 1: Reflection</a:t>
            </a:r>
          </a:p>
        </p:txBody>
      </p:sp>
      <p:sp>
        <p:nvSpPr>
          <p:cNvPr id="7" name="Freeform 7"/>
          <p:cNvSpPr/>
          <p:nvPr/>
        </p:nvSpPr>
        <p:spPr>
          <a:xfrm>
            <a:off x="13366040" y="1028700"/>
            <a:ext cx="1612811" cy="560262"/>
          </a:xfrm>
          <a:custGeom>
            <a:avLst/>
            <a:gdLst/>
            <a:ahLst/>
            <a:cxnLst/>
            <a:rect l="l" t="t" r="r" b="b"/>
            <a:pathLst>
              <a:path w="1612811" h="560262">
                <a:moveTo>
                  <a:pt x="0" y="0"/>
                </a:moveTo>
                <a:lnTo>
                  <a:pt x="1612811" y="0"/>
                </a:lnTo>
                <a:lnTo>
                  <a:pt x="1612811" y="560262"/>
                </a:lnTo>
                <a:lnTo>
                  <a:pt x="0" y="560262"/>
                </a:lnTo>
                <a:lnTo>
                  <a:pt x="0" y="0"/>
                </a:lnTo>
                <a:close/>
              </a:path>
            </a:pathLst>
          </a:custGeom>
          <a:blipFill>
            <a:blip r:embed="rId4"/>
            <a:stretch>
              <a:fillRect/>
            </a:stretch>
          </a:blipFill>
        </p:spPr>
        <p:txBody>
          <a:bodyPr/>
          <a:lstStyle/>
          <a:p>
            <a:endParaRPr lang="en-NL"/>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2467991"/>
          </a:xfrm>
          <a:prstGeom prst="rect">
            <a:avLst/>
          </a:prstGeom>
          <a:solidFill>
            <a:srgbClr val="F0EDE9"/>
          </a:solidFill>
        </p:spPr>
        <p:txBody>
          <a:bodyPr/>
          <a:lstStyle/>
          <a:p>
            <a:endParaRPr lang="en-NL"/>
          </a:p>
        </p:txBody>
      </p:sp>
      <p:sp>
        <p:nvSpPr>
          <p:cNvPr id="3" name="Freeform 3"/>
          <p:cNvSpPr/>
          <p:nvPr/>
        </p:nvSpPr>
        <p:spPr>
          <a:xfrm>
            <a:off x="15245554" y="756972"/>
            <a:ext cx="2591176" cy="1053745"/>
          </a:xfrm>
          <a:custGeom>
            <a:avLst/>
            <a:gdLst/>
            <a:ahLst/>
            <a:cxnLst/>
            <a:rect l="l" t="t" r="r" b="b"/>
            <a:pathLst>
              <a:path w="2591176" h="1053745">
                <a:moveTo>
                  <a:pt x="0" y="0"/>
                </a:moveTo>
                <a:lnTo>
                  <a:pt x="2591176" y="0"/>
                </a:lnTo>
                <a:lnTo>
                  <a:pt x="2591176" y="1053745"/>
                </a:lnTo>
                <a:lnTo>
                  <a:pt x="0" y="1053745"/>
                </a:lnTo>
                <a:lnTo>
                  <a:pt x="0" y="0"/>
                </a:lnTo>
                <a:close/>
              </a:path>
            </a:pathLst>
          </a:custGeom>
          <a:blipFill>
            <a:blip r:embed="rId3"/>
            <a:stretch>
              <a:fillRect/>
            </a:stretch>
          </a:blipFill>
        </p:spPr>
        <p:txBody>
          <a:bodyPr/>
          <a:lstStyle/>
          <a:p>
            <a:endParaRPr lang="en-NL"/>
          </a:p>
        </p:txBody>
      </p:sp>
      <p:sp>
        <p:nvSpPr>
          <p:cNvPr id="4" name="AutoShape 4"/>
          <p:cNvSpPr/>
          <p:nvPr/>
        </p:nvSpPr>
        <p:spPr>
          <a:xfrm flipH="1" flipV="1">
            <a:off x="15236030" y="806946"/>
            <a:ext cx="19048" cy="1003771"/>
          </a:xfrm>
          <a:prstGeom prst="line">
            <a:avLst/>
          </a:prstGeom>
          <a:ln w="38100" cap="flat">
            <a:solidFill>
              <a:srgbClr val="000000"/>
            </a:solidFill>
            <a:prstDash val="solid"/>
            <a:headEnd type="none" w="sm" len="sm"/>
            <a:tailEnd type="none" w="sm" len="sm"/>
          </a:ln>
        </p:spPr>
        <p:txBody>
          <a:bodyPr/>
          <a:lstStyle/>
          <a:p>
            <a:endParaRPr lang="en-NL"/>
          </a:p>
        </p:txBody>
      </p:sp>
      <p:sp>
        <p:nvSpPr>
          <p:cNvPr id="5" name="TextBox 5"/>
          <p:cNvSpPr txBox="1"/>
          <p:nvPr/>
        </p:nvSpPr>
        <p:spPr>
          <a:xfrm>
            <a:off x="641169" y="2738855"/>
            <a:ext cx="17005662" cy="7061200"/>
          </a:xfrm>
          <a:prstGeom prst="rect">
            <a:avLst/>
          </a:prstGeom>
        </p:spPr>
        <p:txBody>
          <a:bodyPr lIns="0" tIns="0" rIns="0" bIns="0" rtlCol="0" anchor="t">
            <a:spAutoFit/>
          </a:bodyPr>
          <a:lstStyle/>
          <a:p>
            <a:pPr algn="just">
              <a:lnSpc>
                <a:spcPts val="5599"/>
              </a:lnSpc>
            </a:pPr>
            <a:r>
              <a:rPr lang="en-US" sz="3999" b="1">
                <a:solidFill>
                  <a:srgbClr val="383536"/>
                </a:solidFill>
                <a:latin typeface="Poppins Bold"/>
                <a:ea typeface="Poppins Bold"/>
                <a:cs typeface="Poppins Bold"/>
                <a:sym typeface="Poppins Bold"/>
              </a:rPr>
              <a:t>During the weekly team meeting, the discussion focuses on how to better reach underrepresented groups. While reviewing the profile of these groups, you notice that several colleagues express various assumptions and stereotypes about them.</a:t>
            </a:r>
          </a:p>
          <a:p>
            <a:pPr algn="just">
              <a:lnSpc>
                <a:spcPts val="5599"/>
              </a:lnSpc>
            </a:pPr>
            <a:r>
              <a:rPr lang="en-US" sz="3999" i="1">
                <a:solidFill>
                  <a:srgbClr val="383536"/>
                </a:solidFill>
                <a:latin typeface="Poppins Italics"/>
                <a:ea typeface="Poppins Italics"/>
                <a:cs typeface="Poppins Italics"/>
                <a:sym typeface="Poppins Italics"/>
              </a:rPr>
              <a:t>When would you say something?</a:t>
            </a:r>
          </a:p>
          <a:p>
            <a:pPr algn="just">
              <a:lnSpc>
                <a:spcPts val="5599"/>
              </a:lnSpc>
            </a:pPr>
            <a:r>
              <a:rPr lang="en-US" sz="3999">
                <a:solidFill>
                  <a:srgbClr val="383536"/>
                </a:solidFill>
                <a:latin typeface="Poppins"/>
                <a:ea typeface="Poppins"/>
                <a:cs typeface="Poppins"/>
                <a:sym typeface="Poppins"/>
              </a:rPr>
              <a:t>A: I wouldn’t</a:t>
            </a:r>
          </a:p>
          <a:p>
            <a:pPr algn="just">
              <a:lnSpc>
                <a:spcPts val="5599"/>
              </a:lnSpc>
            </a:pPr>
            <a:r>
              <a:rPr lang="en-US" sz="3999">
                <a:solidFill>
                  <a:srgbClr val="383536"/>
                </a:solidFill>
                <a:latin typeface="Poppins"/>
                <a:ea typeface="Poppins"/>
                <a:cs typeface="Poppins"/>
                <a:sym typeface="Poppins"/>
              </a:rPr>
              <a:t>B: After the first comment</a:t>
            </a:r>
          </a:p>
          <a:p>
            <a:pPr algn="just">
              <a:lnSpc>
                <a:spcPts val="5599"/>
              </a:lnSpc>
            </a:pPr>
            <a:r>
              <a:rPr lang="en-US" sz="3999">
                <a:solidFill>
                  <a:srgbClr val="383536"/>
                </a:solidFill>
                <a:latin typeface="Poppins"/>
                <a:ea typeface="Poppins"/>
                <a:cs typeface="Poppins"/>
                <a:sym typeface="Poppins"/>
              </a:rPr>
              <a:t>C: After the most hurtful comment</a:t>
            </a:r>
          </a:p>
          <a:p>
            <a:pPr algn="just">
              <a:lnSpc>
                <a:spcPts val="5599"/>
              </a:lnSpc>
            </a:pPr>
            <a:r>
              <a:rPr lang="en-US" sz="3999">
                <a:solidFill>
                  <a:srgbClr val="383536"/>
                </a:solidFill>
                <a:latin typeface="Poppins"/>
                <a:ea typeface="Poppins"/>
                <a:cs typeface="Poppins"/>
                <a:sym typeface="Poppins"/>
              </a:rPr>
              <a:t>D: After the meeting</a:t>
            </a:r>
          </a:p>
          <a:p>
            <a:pPr algn="just">
              <a:lnSpc>
                <a:spcPts val="5599"/>
              </a:lnSpc>
            </a:pPr>
            <a:r>
              <a:rPr lang="en-US" sz="3999">
                <a:solidFill>
                  <a:srgbClr val="383536"/>
                </a:solidFill>
                <a:latin typeface="Poppins"/>
                <a:ea typeface="Poppins"/>
                <a:cs typeface="Poppins"/>
                <a:sym typeface="Poppins"/>
              </a:rPr>
              <a:t>E: Other...</a:t>
            </a:r>
          </a:p>
        </p:txBody>
      </p:sp>
      <p:sp>
        <p:nvSpPr>
          <p:cNvPr id="6" name="TextBox 6"/>
          <p:cNvSpPr txBox="1"/>
          <p:nvPr/>
        </p:nvSpPr>
        <p:spPr>
          <a:xfrm>
            <a:off x="1028700" y="578358"/>
            <a:ext cx="13950151" cy="1187450"/>
          </a:xfrm>
          <a:prstGeom prst="rect">
            <a:avLst/>
          </a:prstGeom>
        </p:spPr>
        <p:txBody>
          <a:bodyPr lIns="0" tIns="0" rIns="0" bIns="0" rtlCol="0" anchor="t">
            <a:spAutoFit/>
          </a:bodyPr>
          <a:lstStyle/>
          <a:p>
            <a:pPr marL="0" lvl="0" indent="0" algn="l">
              <a:lnSpc>
                <a:spcPts val="9099"/>
              </a:lnSpc>
              <a:spcBef>
                <a:spcPct val="0"/>
              </a:spcBef>
            </a:pPr>
            <a:r>
              <a:rPr lang="en-US" sz="6999" b="1" spc="-139">
                <a:solidFill>
                  <a:srgbClr val="383536"/>
                </a:solidFill>
                <a:latin typeface="Poppins Bold"/>
                <a:ea typeface="Poppins Bold"/>
                <a:cs typeface="Poppins Bold"/>
                <a:sym typeface="Poppins Bold"/>
              </a:rPr>
              <a:t>Activity 2: What would you do?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2467991"/>
          </a:xfrm>
          <a:prstGeom prst="rect">
            <a:avLst/>
          </a:prstGeom>
          <a:solidFill>
            <a:srgbClr val="F0EDE9"/>
          </a:solidFill>
        </p:spPr>
        <p:txBody>
          <a:bodyPr/>
          <a:lstStyle/>
          <a:p>
            <a:endParaRPr lang="en-NL"/>
          </a:p>
        </p:txBody>
      </p:sp>
      <p:sp>
        <p:nvSpPr>
          <p:cNvPr id="3" name="Freeform 3"/>
          <p:cNvSpPr/>
          <p:nvPr/>
        </p:nvSpPr>
        <p:spPr>
          <a:xfrm>
            <a:off x="15245554" y="756972"/>
            <a:ext cx="2591176" cy="1053745"/>
          </a:xfrm>
          <a:custGeom>
            <a:avLst/>
            <a:gdLst/>
            <a:ahLst/>
            <a:cxnLst/>
            <a:rect l="l" t="t" r="r" b="b"/>
            <a:pathLst>
              <a:path w="2591176" h="1053745">
                <a:moveTo>
                  <a:pt x="0" y="0"/>
                </a:moveTo>
                <a:lnTo>
                  <a:pt x="2591176" y="0"/>
                </a:lnTo>
                <a:lnTo>
                  <a:pt x="2591176" y="1053745"/>
                </a:lnTo>
                <a:lnTo>
                  <a:pt x="0" y="1053745"/>
                </a:lnTo>
                <a:lnTo>
                  <a:pt x="0" y="0"/>
                </a:lnTo>
                <a:close/>
              </a:path>
            </a:pathLst>
          </a:custGeom>
          <a:blipFill>
            <a:blip r:embed="rId3"/>
            <a:stretch>
              <a:fillRect/>
            </a:stretch>
          </a:blipFill>
        </p:spPr>
        <p:txBody>
          <a:bodyPr/>
          <a:lstStyle/>
          <a:p>
            <a:endParaRPr lang="en-NL"/>
          </a:p>
        </p:txBody>
      </p:sp>
      <p:sp>
        <p:nvSpPr>
          <p:cNvPr id="4" name="AutoShape 4"/>
          <p:cNvSpPr/>
          <p:nvPr/>
        </p:nvSpPr>
        <p:spPr>
          <a:xfrm flipH="1" flipV="1">
            <a:off x="15236030" y="806946"/>
            <a:ext cx="19048" cy="1003771"/>
          </a:xfrm>
          <a:prstGeom prst="line">
            <a:avLst/>
          </a:prstGeom>
          <a:ln w="38100" cap="flat">
            <a:solidFill>
              <a:srgbClr val="000000"/>
            </a:solidFill>
            <a:prstDash val="solid"/>
            <a:headEnd type="none" w="sm" len="sm"/>
            <a:tailEnd type="none" w="sm" len="sm"/>
          </a:ln>
        </p:spPr>
        <p:txBody>
          <a:bodyPr/>
          <a:lstStyle/>
          <a:p>
            <a:endParaRPr lang="en-NL"/>
          </a:p>
        </p:txBody>
      </p:sp>
      <p:sp>
        <p:nvSpPr>
          <p:cNvPr id="5" name="TextBox 5"/>
          <p:cNvSpPr txBox="1"/>
          <p:nvPr/>
        </p:nvSpPr>
        <p:spPr>
          <a:xfrm>
            <a:off x="641169" y="2520950"/>
            <a:ext cx="17005662" cy="7352030"/>
          </a:xfrm>
          <a:prstGeom prst="rect">
            <a:avLst/>
          </a:prstGeom>
        </p:spPr>
        <p:txBody>
          <a:bodyPr lIns="0" tIns="0" rIns="0" bIns="0" rtlCol="0" anchor="t">
            <a:spAutoFit/>
          </a:bodyPr>
          <a:lstStyle/>
          <a:p>
            <a:pPr algn="just">
              <a:lnSpc>
                <a:spcPts val="5320"/>
              </a:lnSpc>
            </a:pPr>
            <a:r>
              <a:rPr lang="en-US" sz="3800" b="1">
                <a:solidFill>
                  <a:srgbClr val="383536"/>
                </a:solidFill>
                <a:latin typeface="Poppins Bold"/>
                <a:ea typeface="Poppins Bold"/>
                <a:cs typeface="Poppins Bold"/>
                <a:sym typeface="Poppins Bold"/>
              </a:rPr>
              <a:t>During lunch, Colleague A makes a joke that was meant in good fun, but Colleague B finds it hurtful. When Colleague B says they didn’t appreciate the joke, Colleague A responds with, “Oh come on, don’t be so sensitive—it was just a joke! You can’t say anything these days without someone taking offense.</a:t>
            </a:r>
          </a:p>
          <a:p>
            <a:pPr algn="just">
              <a:lnSpc>
                <a:spcPts val="5320"/>
              </a:lnSpc>
            </a:pPr>
            <a:r>
              <a:rPr lang="en-US" sz="3800" i="1">
                <a:solidFill>
                  <a:srgbClr val="383536"/>
                </a:solidFill>
                <a:latin typeface="Poppins Italics"/>
                <a:ea typeface="Poppins Italics"/>
                <a:cs typeface="Poppins Italics"/>
                <a:sym typeface="Poppins Italics"/>
              </a:rPr>
              <a:t>How would you respond as a bystander?</a:t>
            </a:r>
          </a:p>
          <a:p>
            <a:pPr algn="just">
              <a:lnSpc>
                <a:spcPts val="5320"/>
              </a:lnSpc>
            </a:pPr>
            <a:r>
              <a:rPr lang="en-US" sz="3800">
                <a:solidFill>
                  <a:srgbClr val="383536"/>
                </a:solidFill>
                <a:latin typeface="Poppins"/>
                <a:ea typeface="Poppins"/>
                <a:cs typeface="Poppins"/>
                <a:sym typeface="Poppins"/>
              </a:rPr>
              <a:t>A: I wouldn’t- it was just a joke.</a:t>
            </a:r>
          </a:p>
          <a:p>
            <a:pPr algn="just">
              <a:lnSpc>
                <a:spcPts val="5320"/>
              </a:lnSpc>
            </a:pPr>
            <a:r>
              <a:rPr lang="en-US" sz="3800">
                <a:solidFill>
                  <a:srgbClr val="383536"/>
                </a:solidFill>
                <a:latin typeface="Poppins"/>
                <a:ea typeface="Poppins"/>
                <a:cs typeface="Poppins"/>
                <a:sym typeface="Poppins"/>
              </a:rPr>
              <a:t>B: I would say the joke was very inappropriate and that he can’t say that.</a:t>
            </a:r>
          </a:p>
          <a:p>
            <a:pPr algn="just">
              <a:lnSpc>
                <a:spcPts val="5320"/>
              </a:lnSpc>
            </a:pPr>
            <a:r>
              <a:rPr lang="en-US" sz="3800">
                <a:solidFill>
                  <a:srgbClr val="383536"/>
                </a:solidFill>
                <a:latin typeface="Poppins"/>
                <a:ea typeface="Poppins"/>
                <a:cs typeface="Poppins"/>
                <a:sym typeface="Poppins"/>
              </a:rPr>
              <a:t>C: I would say the joke made me feel uncomfortable.</a:t>
            </a:r>
          </a:p>
          <a:p>
            <a:pPr algn="just">
              <a:lnSpc>
                <a:spcPts val="5320"/>
              </a:lnSpc>
            </a:pPr>
            <a:r>
              <a:rPr lang="en-US" sz="3800">
                <a:solidFill>
                  <a:srgbClr val="383536"/>
                </a:solidFill>
                <a:latin typeface="Poppins"/>
                <a:ea typeface="Poppins"/>
                <a:cs typeface="Poppins"/>
                <a:sym typeface="Poppins"/>
              </a:rPr>
              <a:t>D: Other...</a:t>
            </a:r>
          </a:p>
        </p:txBody>
      </p:sp>
      <p:sp>
        <p:nvSpPr>
          <p:cNvPr id="6" name="TextBox 6"/>
          <p:cNvSpPr txBox="1"/>
          <p:nvPr/>
        </p:nvSpPr>
        <p:spPr>
          <a:xfrm>
            <a:off x="1028700" y="578358"/>
            <a:ext cx="13950151" cy="1187450"/>
          </a:xfrm>
          <a:prstGeom prst="rect">
            <a:avLst/>
          </a:prstGeom>
        </p:spPr>
        <p:txBody>
          <a:bodyPr lIns="0" tIns="0" rIns="0" bIns="0" rtlCol="0" anchor="t">
            <a:spAutoFit/>
          </a:bodyPr>
          <a:lstStyle/>
          <a:p>
            <a:pPr marL="0" lvl="0" indent="0" algn="l">
              <a:lnSpc>
                <a:spcPts val="9099"/>
              </a:lnSpc>
              <a:spcBef>
                <a:spcPct val="0"/>
              </a:spcBef>
            </a:pPr>
            <a:r>
              <a:rPr lang="en-US" sz="6999" b="1" spc="-139">
                <a:solidFill>
                  <a:srgbClr val="383536"/>
                </a:solidFill>
                <a:latin typeface="Poppins Bold"/>
                <a:ea typeface="Poppins Bold"/>
                <a:cs typeface="Poppins Bold"/>
                <a:sym typeface="Poppins Bold"/>
              </a:rPr>
              <a:t>Activity 2: What would you do?</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TotalTime>
  <Words>2353</Words>
  <Application>Microsoft Macintosh PowerPoint</Application>
  <PresentationFormat>Custom</PresentationFormat>
  <Paragraphs>194</Paragraphs>
  <Slides>15</Slides>
  <Notes>13</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Calibri</vt:lpstr>
      <vt:lpstr>Poppins</vt:lpstr>
      <vt:lpstr>Poppins Bold</vt:lpstr>
      <vt:lpstr>Aptos</vt:lpstr>
      <vt:lpstr>Poppins Italics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modules IDEA-NET capacity building</dc:title>
  <cp:lastModifiedBy>Vicky Pinheiro Keulers</cp:lastModifiedBy>
  <cp:revision>1</cp:revision>
  <dcterms:created xsi:type="dcterms:W3CDTF">2006-08-16T00:00:00Z</dcterms:created>
  <dcterms:modified xsi:type="dcterms:W3CDTF">2025-06-18T11:52:03Z</dcterms:modified>
  <dc:identifier>DAGnPWR1eMA</dc:identifier>
</cp:coreProperties>
</file>