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7" r:id="rId2"/>
    <p:sldId id="268" r:id="rId3"/>
    <p:sldId id="269" r:id="rId4"/>
    <p:sldId id="270" r:id="rId5"/>
    <p:sldId id="271" r:id="rId6"/>
    <p:sldId id="272" r:id="rId7"/>
    <p:sldId id="273" r:id="rId8"/>
    <p:sldId id="274" r:id="rId9"/>
    <p:sldId id="275" r:id="rId10"/>
  </p:sldIdLst>
  <p:sldSz cx="18288000" cy="10287000"/>
  <p:notesSz cx="6858000" cy="9144000"/>
  <p:embeddedFontLst>
    <p:embeddedFont>
      <p:font typeface="Poppins" pitchFamily="2" charset="77"/>
      <p:regular r:id="rId12"/>
      <p:bold r:id="rId13"/>
      <p:italic r:id="rId14"/>
      <p:boldItalic r:id="rId15"/>
    </p:embeddedFont>
    <p:embeddedFont>
      <p:font typeface="Poppins Bold" pitchFamily="2" charset="77"/>
      <p:regular r:id="rId16"/>
      <p:bold r:id="rId17"/>
    </p:embeddedFont>
    <p:embeddedFont>
      <p:font typeface="Poppins Bold Italics" pitchFamily="2" charset="77"/>
      <p:regular r:id="rId18"/>
      <p:bold r:id="rId19"/>
      <p:italic r:id="rId20"/>
      <p:boldItalic r:id="rId21"/>
    </p:embeddedFont>
    <p:embeddedFont>
      <p:font typeface="Poppins Italics" pitchFamily="2" charset="77"/>
      <p:regular r:id="rId22"/>
      <p:italic r:id="rId23"/>
    </p:embeddedFont>
    <p:embeddedFont>
      <p:font typeface="Poppins Light" pitchFamily="2" charset="77"/>
      <p:regular r:id="rId24"/>
      <p:italic r:id="rId25"/>
    </p:embeddedFont>
    <p:embeddedFont>
      <p:font typeface="Poppins Medium" pitchFamily="2" charset="77"/>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A55D1-B4A7-EC49-9986-7497A41959B6}" v="4" dt="2025-06-11T16:27:3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94507" autoAdjust="0"/>
  </p:normalViewPr>
  <p:slideViewPr>
    <p:cSldViewPr>
      <p:cViewPr varScale="1">
        <p:scale>
          <a:sx n="67" d="100"/>
          <a:sy n="67" d="100"/>
        </p:scale>
        <p:origin x="7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Pinheiro Keulers" userId="f2beefa3247a8ef4" providerId="LiveId" clId="{44128CAC-0679-194D-9CDE-CC232DDDC32C}"/>
    <pc:docChg chg="delSld">
      <pc:chgData name="Vicky Pinheiro Keulers" userId="f2beefa3247a8ef4" providerId="LiveId" clId="{44128CAC-0679-194D-9CDE-CC232DDDC32C}" dt="2025-06-11T16:39:56.048" v="40" actId="2696"/>
      <pc:docMkLst>
        <pc:docMk/>
      </pc:docMkLst>
      <pc:sldChg chg="del">
        <pc:chgData name="Vicky Pinheiro Keulers" userId="f2beefa3247a8ef4" providerId="LiveId" clId="{44128CAC-0679-194D-9CDE-CC232DDDC32C}" dt="2025-06-11T16:39:45.893" v="0" actId="2696"/>
        <pc:sldMkLst>
          <pc:docMk/>
          <pc:sldMk cId="0" sldId="256"/>
        </pc:sldMkLst>
      </pc:sldChg>
      <pc:sldChg chg="del">
        <pc:chgData name="Vicky Pinheiro Keulers" userId="f2beefa3247a8ef4" providerId="LiveId" clId="{44128CAC-0679-194D-9CDE-CC232DDDC32C}" dt="2025-06-11T16:39:45.908" v="2" actId="2696"/>
        <pc:sldMkLst>
          <pc:docMk/>
          <pc:sldMk cId="0" sldId="257"/>
        </pc:sldMkLst>
      </pc:sldChg>
      <pc:sldChg chg="del">
        <pc:chgData name="Vicky Pinheiro Keulers" userId="f2beefa3247a8ef4" providerId="LiveId" clId="{44128CAC-0679-194D-9CDE-CC232DDDC32C}" dt="2025-06-11T16:39:47.110" v="6" actId="2696"/>
        <pc:sldMkLst>
          <pc:docMk/>
          <pc:sldMk cId="0" sldId="258"/>
        </pc:sldMkLst>
      </pc:sldChg>
      <pc:sldChg chg="del">
        <pc:chgData name="Vicky Pinheiro Keulers" userId="f2beefa3247a8ef4" providerId="LiveId" clId="{44128CAC-0679-194D-9CDE-CC232DDDC32C}" dt="2025-06-11T16:39:45.912" v="3" actId="2696"/>
        <pc:sldMkLst>
          <pc:docMk/>
          <pc:sldMk cId="0" sldId="259"/>
        </pc:sldMkLst>
      </pc:sldChg>
      <pc:sldChg chg="del">
        <pc:chgData name="Vicky Pinheiro Keulers" userId="f2beefa3247a8ef4" providerId="LiveId" clId="{44128CAC-0679-194D-9CDE-CC232DDDC32C}" dt="2025-06-11T16:39:47.144" v="9" actId="2696"/>
        <pc:sldMkLst>
          <pc:docMk/>
          <pc:sldMk cId="0" sldId="260"/>
        </pc:sldMkLst>
      </pc:sldChg>
      <pc:sldChg chg="del">
        <pc:chgData name="Vicky Pinheiro Keulers" userId="f2beefa3247a8ef4" providerId="LiveId" clId="{44128CAC-0679-194D-9CDE-CC232DDDC32C}" dt="2025-06-11T16:39:45.896" v="1" actId="2696"/>
        <pc:sldMkLst>
          <pc:docMk/>
          <pc:sldMk cId="0" sldId="261"/>
        </pc:sldMkLst>
      </pc:sldChg>
      <pc:sldChg chg="del">
        <pc:chgData name="Vicky Pinheiro Keulers" userId="f2beefa3247a8ef4" providerId="LiveId" clId="{44128CAC-0679-194D-9CDE-CC232DDDC32C}" dt="2025-06-11T16:39:45.919" v="5" actId="2696"/>
        <pc:sldMkLst>
          <pc:docMk/>
          <pc:sldMk cId="0" sldId="262"/>
        </pc:sldMkLst>
      </pc:sldChg>
      <pc:sldChg chg="del">
        <pc:chgData name="Vicky Pinheiro Keulers" userId="f2beefa3247a8ef4" providerId="LiveId" clId="{44128CAC-0679-194D-9CDE-CC232DDDC32C}" dt="2025-06-11T16:39:47.114" v="7" actId="2696"/>
        <pc:sldMkLst>
          <pc:docMk/>
          <pc:sldMk cId="0" sldId="263"/>
        </pc:sldMkLst>
      </pc:sldChg>
      <pc:sldChg chg="del">
        <pc:chgData name="Vicky Pinheiro Keulers" userId="f2beefa3247a8ef4" providerId="LiveId" clId="{44128CAC-0679-194D-9CDE-CC232DDDC32C}" dt="2025-06-11T16:39:47.118" v="8" actId="2696"/>
        <pc:sldMkLst>
          <pc:docMk/>
          <pc:sldMk cId="0" sldId="264"/>
        </pc:sldMkLst>
      </pc:sldChg>
      <pc:sldChg chg="del">
        <pc:chgData name="Vicky Pinheiro Keulers" userId="f2beefa3247a8ef4" providerId="LiveId" clId="{44128CAC-0679-194D-9CDE-CC232DDDC32C}" dt="2025-06-11T16:39:45.915" v="4" actId="2696"/>
        <pc:sldMkLst>
          <pc:docMk/>
          <pc:sldMk cId="0" sldId="265"/>
        </pc:sldMkLst>
      </pc:sldChg>
      <pc:sldChg chg="del">
        <pc:chgData name="Vicky Pinheiro Keulers" userId="f2beefa3247a8ef4" providerId="LiveId" clId="{44128CAC-0679-194D-9CDE-CC232DDDC32C}" dt="2025-06-11T16:39:47.161" v="10" actId="2696"/>
        <pc:sldMkLst>
          <pc:docMk/>
          <pc:sldMk cId="0" sldId="266"/>
        </pc:sldMkLst>
      </pc:sldChg>
      <pc:sldChg chg="del">
        <pc:chgData name="Vicky Pinheiro Keulers" userId="f2beefa3247a8ef4" providerId="LiveId" clId="{44128CAC-0679-194D-9CDE-CC232DDDC32C}" dt="2025-06-11T16:39:55.817" v="15" actId="2696"/>
        <pc:sldMkLst>
          <pc:docMk/>
          <pc:sldMk cId="0" sldId="277"/>
        </pc:sldMkLst>
      </pc:sldChg>
      <pc:sldChg chg="del">
        <pc:chgData name="Vicky Pinheiro Keulers" userId="f2beefa3247a8ef4" providerId="LiveId" clId="{44128CAC-0679-194D-9CDE-CC232DDDC32C}" dt="2025-06-11T16:39:55.952" v="36" actId="2696"/>
        <pc:sldMkLst>
          <pc:docMk/>
          <pc:sldMk cId="0" sldId="278"/>
        </pc:sldMkLst>
      </pc:sldChg>
      <pc:sldChg chg="del">
        <pc:chgData name="Vicky Pinheiro Keulers" userId="f2beefa3247a8ef4" providerId="LiveId" clId="{44128CAC-0679-194D-9CDE-CC232DDDC32C}" dt="2025-06-11T16:39:55.931" v="32" actId="2696"/>
        <pc:sldMkLst>
          <pc:docMk/>
          <pc:sldMk cId="0" sldId="279"/>
        </pc:sldMkLst>
      </pc:sldChg>
      <pc:sldChg chg="del">
        <pc:chgData name="Vicky Pinheiro Keulers" userId="f2beefa3247a8ef4" providerId="LiveId" clId="{44128CAC-0679-194D-9CDE-CC232DDDC32C}" dt="2025-06-11T16:39:55.927" v="31" actId="2696"/>
        <pc:sldMkLst>
          <pc:docMk/>
          <pc:sldMk cId="0" sldId="280"/>
        </pc:sldMkLst>
      </pc:sldChg>
      <pc:sldChg chg="del">
        <pc:chgData name="Vicky Pinheiro Keulers" userId="f2beefa3247a8ef4" providerId="LiveId" clId="{44128CAC-0679-194D-9CDE-CC232DDDC32C}" dt="2025-06-11T16:39:55.896" v="26" actId="2696"/>
        <pc:sldMkLst>
          <pc:docMk/>
          <pc:sldMk cId="0" sldId="281"/>
        </pc:sldMkLst>
      </pc:sldChg>
      <pc:sldChg chg="del">
        <pc:chgData name="Vicky Pinheiro Keulers" userId="f2beefa3247a8ef4" providerId="LiveId" clId="{44128CAC-0679-194D-9CDE-CC232DDDC32C}" dt="2025-06-11T16:39:55.907" v="29" actId="2696"/>
        <pc:sldMkLst>
          <pc:docMk/>
          <pc:sldMk cId="0" sldId="282"/>
        </pc:sldMkLst>
      </pc:sldChg>
      <pc:sldChg chg="del">
        <pc:chgData name="Vicky Pinheiro Keulers" userId="f2beefa3247a8ef4" providerId="LiveId" clId="{44128CAC-0679-194D-9CDE-CC232DDDC32C}" dt="2025-06-11T16:39:55.850" v="24" actId="2696"/>
        <pc:sldMkLst>
          <pc:docMk/>
          <pc:sldMk cId="0" sldId="283"/>
        </pc:sldMkLst>
      </pc:sldChg>
      <pc:sldChg chg="del">
        <pc:chgData name="Vicky Pinheiro Keulers" userId="f2beefa3247a8ef4" providerId="LiveId" clId="{44128CAC-0679-194D-9CDE-CC232DDDC32C}" dt="2025-06-11T16:39:55.843" v="22" actId="2696"/>
        <pc:sldMkLst>
          <pc:docMk/>
          <pc:sldMk cId="0" sldId="284"/>
        </pc:sldMkLst>
      </pc:sldChg>
      <pc:sldChg chg="del">
        <pc:chgData name="Vicky Pinheiro Keulers" userId="f2beefa3247a8ef4" providerId="LiveId" clId="{44128CAC-0679-194D-9CDE-CC232DDDC32C}" dt="2025-06-11T16:39:55.846" v="23" actId="2696"/>
        <pc:sldMkLst>
          <pc:docMk/>
          <pc:sldMk cId="0" sldId="285"/>
        </pc:sldMkLst>
      </pc:sldChg>
      <pc:sldChg chg="del">
        <pc:chgData name="Vicky Pinheiro Keulers" userId="f2beefa3247a8ef4" providerId="LiveId" clId="{44128CAC-0679-194D-9CDE-CC232DDDC32C}" dt="2025-06-11T16:39:55.829" v="18" actId="2696"/>
        <pc:sldMkLst>
          <pc:docMk/>
          <pc:sldMk cId="0" sldId="286"/>
        </pc:sldMkLst>
      </pc:sldChg>
      <pc:sldChg chg="del">
        <pc:chgData name="Vicky Pinheiro Keulers" userId="f2beefa3247a8ef4" providerId="LiveId" clId="{44128CAC-0679-194D-9CDE-CC232DDDC32C}" dt="2025-06-11T16:39:56.048" v="40" actId="2696"/>
        <pc:sldMkLst>
          <pc:docMk/>
          <pc:sldMk cId="0" sldId="287"/>
        </pc:sldMkLst>
      </pc:sldChg>
      <pc:sldChg chg="del">
        <pc:chgData name="Vicky Pinheiro Keulers" userId="f2beefa3247a8ef4" providerId="LiveId" clId="{44128CAC-0679-194D-9CDE-CC232DDDC32C}" dt="2025-06-11T16:39:55.955" v="37" actId="2696"/>
        <pc:sldMkLst>
          <pc:docMk/>
          <pc:sldMk cId="0" sldId="288"/>
        </pc:sldMkLst>
      </pc:sldChg>
      <pc:sldChg chg="del">
        <pc:chgData name="Vicky Pinheiro Keulers" userId="f2beefa3247a8ef4" providerId="LiveId" clId="{44128CAC-0679-194D-9CDE-CC232DDDC32C}" dt="2025-06-11T16:39:55.940" v="35" actId="2696"/>
        <pc:sldMkLst>
          <pc:docMk/>
          <pc:sldMk cId="0" sldId="289"/>
        </pc:sldMkLst>
      </pc:sldChg>
      <pc:sldChg chg="del">
        <pc:chgData name="Vicky Pinheiro Keulers" userId="f2beefa3247a8ef4" providerId="LiveId" clId="{44128CAC-0679-194D-9CDE-CC232DDDC32C}" dt="2025-06-11T16:39:55.826" v="17" actId="2696"/>
        <pc:sldMkLst>
          <pc:docMk/>
          <pc:sldMk cId="0" sldId="290"/>
        </pc:sldMkLst>
      </pc:sldChg>
      <pc:sldChg chg="del">
        <pc:chgData name="Vicky Pinheiro Keulers" userId="f2beefa3247a8ef4" providerId="LiveId" clId="{44128CAC-0679-194D-9CDE-CC232DDDC32C}" dt="2025-06-11T16:39:55.893" v="25" actId="2696"/>
        <pc:sldMkLst>
          <pc:docMk/>
          <pc:sldMk cId="0" sldId="291"/>
        </pc:sldMkLst>
      </pc:sldChg>
      <pc:sldChg chg="del">
        <pc:chgData name="Vicky Pinheiro Keulers" userId="f2beefa3247a8ef4" providerId="LiveId" clId="{44128CAC-0679-194D-9CDE-CC232DDDC32C}" dt="2025-06-11T16:39:55.933" v="33" actId="2696"/>
        <pc:sldMkLst>
          <pc:docMk/>
          <pc:sldMk cId="0" sldId="292"/>
        </pc:sldMkLst>
      </pc:sldChg>
      <pc:sldChg chg="del">
        <pc:chgData name="Vicky Pinheiro Keulers" userId="f2beefa3247a8ef4" providerId="LiveId" clId="{44128CAC-0679-194D-9CDE-CC232DDDC32C}" dt="2025-06-11T16:39:55.766" v="14" actId="2696"/>
        <pc:sldMkLst>
          <pc:docMk/>
          <pc:sldMk cId="0" sldId="293"/>
        </pc:sldMkLst>
      </pc:sldChg>
      <pc:sldChg chg="del">
        <pc:chgData name="Vicky Pinheiro Keulers" userId="f2beefa3247a8ef4" providerId="LiveId" clId="{44128CAC-0679-194D-9CDE-CC232DDDC32C}" dt="2025-06-11T16:39:55.762" v="13" actId="2696"/>
        <pc:sldMkLst>
          <pc:docMk/>
          <pc:sldMk cId="0" sldId="294"/>
        </pc:sldMkLst>
      </pc:sldChg>
      <pc:sldChg chg="del">
        <pc:chgData name="Vicky Pinheiro Keulers" userId="f2beefa3247a8ef4" providerId="LiveId" clId="{44128CAC-0679-194D-9CDE-CC232DDDC32C}" dt="2025-06-11T16:39:55.823" v="16" actId="2696"/>
        <pc:sldMkLst>
          <pc:docMk/>
          <pc:sldMk cId="0" sldId="295"/>
        </pc:sldMkLst>
      </pc:sldChg>
      <pc:sldChg chg="del">
        <pc:chgData name="Vicky Pinheiro Keulers" userId="f2beefa3247a8ef4" providerId="LiveId" clId="{44128CAC-0679-194D-9CDE-CC232DDDC32C}" dt="2025-06-11T16:39:55.958" v="38" actId="2696"/>
        <pc:sldMkLst>
          <pc:docMk/>
          <pc:sldMk cId="0" sldId="296"/>
        </pc:sldMkLst>
      </pc:sldChg>
      <pc:sldChg chg="del">
        <pc:chgData name="Vicky Pinheiro Keulers" userId="f2beefa3247a8ef4" providerId="LiveId" clId="{44128CAC-0679-194D-9CDE-CC232DDDC32C}" dt="2025-06-11T16:39:55.836" v="20" actId="2696"/>
        <pc:sldMkLst>
          <pc:docMk/>
          <pc:sldMk cId="0" sldId="297"/>
        </pc:sldMkLst>
      </pc:sldChg>
      <pc:sldChg chg="del">
        <pc:chgData name="Vicky Pinheiro Keulers" userId="f2beefa3247a8ef4" providerId="LiveId" clId="{44128CAC-0679-194D-9CDE-CC232DDDC32C}" dt="2025-06-11T16:39:55.910" v="30" actId="2696"/>
        <pc:sldMkLst>
          <pc:docMk/>
          <pc:sldMk cId="0" sldId="298"/>
        </pc:sldMkLst>
      </pc:sldChg>
      <pc:sldChg chg="del">
        <pc:chgData name="Vicky Pinheiro Keulers" userId="f2beefa3247a8ef4" providerId="LiveId" clId="{44128CAC-0679-194D-9CDE-CC232DDDC32C}" dt="2025-06-11T16:39:55.961" v="39" actId="2696"/>
        <pc:sldMkLst>
          <pc:docMk/>
          <pc:sldMk cId="0" sldId="299"/>
        </pc:sldMkLst>
      </pc:sldChg>
      <pc:sldChg chg="del">
        <pc:chgData name="Vicky Pinheiro Keulers" userId="f2beefa3247a8ef4" providerId="LiveId" clId="{44128CAC-0679-194D-9CDE-CC232DDDC32C}" dt="2025-06-11T16:39:55.937" v="34" actId="2696"/>
        <pc:sldMkLst>
          <pc:docMk/>
          <pc:sldMk cId="0" sldId="300"/>
        </pc:sldMkLst>
      </pc:sldChg>
      <pc:sldChg chg="del">
        <pc:chgData name="Vicky Pinheiro Keulers" userId="f2beefa3247a8ef4" providerId="LiveId" clId="{44128CAC-0679-194D-9CDE-CC232DDDC32C}" dt="2025-06-11T16:39:55.900" v="27" actId="2696"/>
        <pc:sldMkLst>
          <pc:docMk/>
          <pc:sldMk cId="0" sldId="301"/>
        </pc:sldMkLst>
      </pc:sldChg>
      <pc:sldChg chg="del">
        <pc:chgData name="Vicky Pinheiro Keulers" userId="f2beefa3247a8ef4" providerId="LiveId" clId="{44128CAC-0679-194D-9CDE-CC232DDDC32C}" dt="2025-06-11T16:39:55.757" v="12" actId="2696"/>
        <pc:sldMkLst>
          <pc:docMk/>
          <pc:sldMk cId="0" sldId="302"/>
        </pc:sldMkLst>
      </pc:sldChg>
      <pc:sldChg chg="del">
        <pc:chgData name="Vicky Pinheiro Keulers" userId="f2beefa3247a8ef4" providerId="LiveId" clId="{44128CAC-0679-194D-9CDE-CC232DDDC32C}" dt="2025-06-11T16:39:55.840" v="21" actId="2696"/>
        <pc:sldMkLst>
          <pc:docMk/>
          <pc:sldMk cId="0" sldId="303"/>
        </pc:sldMkLst>
      </pc:sldChg>
      <pc:sldChg chg="del">
        <pc:chgData name="Vicky Pinheiro Keulers" userId="f2beefa3247a8ef4" providerId="LiveId" clId="{44128CAC-0679-194D-9CDE-CC232DDDC32C}" dt="2025-06-11T16:39:55.833" v="19" actId="2696"/>
        <pc:sldMkLst>
          <pc:docMk/>
          <pc:sldMk cId="0" sldId="304"/>
        </pc:sldMkLst>
      </pc:sldChg>
      <pc:sldChg chg="del">
        <pc:chgData name="Vicky Pinheiro Keulers" userId="f2beefa3247a8ef4" providerId="LiveId" clId="{44128CAC-0679-194D-9CDE-CC232DDDC32C}" dt="2025-06-11T16:39:55.904" v="28" actId="2696"/>
        <pc:sldMkLst>
          <pc:docMk/>
          <pc:sldMk cId="0" sldId="305"/>
        </pc:sldMkLst>
      </pc:sldChg>
      <pc:sldChg chg="del">
        <pc:chgData name="Vicky Pinheiro Keulers" userId="f2beefa3247a8ef4" providerId="LiveId" clId="{44128CAC-0679-194D-9CDE-CC232DDDC32C}" dt="2025-06-11T16:39:55.693" v="11" actId="2696"/>
        <pc:sldMkLst>
          <pc:docMk/>
          <pc:sldMk cId="0" sldId="306"/>
        </pc:sldMkLst>
      </pc:sldChg>
    </pc:docChg>
  </pc:docChgLst>
  <pc:docChgLst>
    <pc:chgData name="Vicky Pinheiro Keulers" userId="f2beefa3247a8ef4" providerId="LiveId" clId="{B93A55D1-B4A7-EC49-9986-7497A41959B6}"/>
    <pc:docChg chg="undo custSel addSld delSld modSld">
      <pc:chgData name="Vicky Pinheiro Keulers" userId="f2beefa3247a8ef4" providerId="LiveId" clId="{B93A55D1-B4A7-EC49-9986-7497A41959B6}" dt="2025-06-11T16:27:36.802" v="88" actId="2696"/>
      <pc:docMkLst>
        <pc:docMk/>
      </pc:docMkLst>
      <pc:sldChg chg="addSp modSp mod">
        <pc:chgData name="Vicky Pinheiro Keulers" userId="f2beefa3247a8ef4" providerId="LiveId" clId="{B93A55D1-B4A7-EC49-9986-7497A41959B6}" dt="2025-06-11T16:25:17.593" v="86" actId="1076"/>
        <pc:sldMkLst>
          <pc:docMk/>
          <pc:sldMk cId="0" sldId="256"/>
        </pc:sldMkLst>
        <pc:spChg chg="mod">
          <ac:chgData name="Vicky Pinheiro Keulers" userId="f2beefa3247a8ef4" providerId="LiveId" clId="{B93A55D1-B4A7-EC49-9986-7497A41959B6}" dt="2025-06-11T16:24:53.917" v="66" actId="1076"/>
          <ac:spMkLst>
            <pc:docMk/>
            <pc:sldMk cId="0" sldId="256"/>
            <ac:spMk id="6" creationId="{00000000-0000-0000-0000-000000000000}"/>
          </ac:spMkLst>
        </pc:spChg>
        <pc:spChg chg="add mod">
          <ac:chgData name="Vicky Pinheiro Keulers" userId="f2beefa3247a8ef4" providerId="LiveId" clId="{B93A55D1-B4A7-EC49-9986-7497A41959B6}" dt="2025-06-11T16:25:17.593" v="86" actId="1076"/>
          <ac:spMkLst>
            <pc:docMk/>
            <pc:sldMk cId="0" sldId="256"/>
            <ac:spMk id="7" creationId="{5AFDAFE9-2BBF-D783-8DE7-FA6B2362CF4E}"/>
          </ac:spMkLst>
        </pc:spChg>
      </pc:sldChg>
      <pc:sldChg chg="del">
        <pc:chgData name="Vicky Pinheiro Keulers" userId="f2beefa3247a8ef4" providerId="LiveId" clId="{B93A55D1-B4A7-EC49-9986-7497A41959B6}" dt="2025-06-11T16:27:36.802" v="88" actId="2696"/>
        <pc:sldMkLst>
          <pc:docMk/>
          <pc:sldMk cId="0" sldId="276"/>
        </pc:sldMkLst>
      </pc:sldChg>
      <pc:sldChg chg="addSp delSp modSp mod modAnim modNotesTx">
        <pc:chgData name="Vicky Pinheiro Keulers" userId="f2beefa3247a8ef4" providerId="LiveId" clId="{B93A55D1-B4A7-EC49-9986-7497A41959B6}" dt="2025-06-11T16:23:21.098" v="29"/>
        <pc:sldMkLst>
          <pc:docMk/>
          <pc:sldMk cId="0" sldId="277"/>
        </pc:sldMkLst>
        <pc:spChg chg="del mod">
          <ac:chgData name="Vicky Pinheiro Keulers" userId="f2beefa3247a8ef4" providerId="LiveId" clId="{B93A55D1-B4A7-EC49-9986-7497A41959B6}" dt="2025-06-11T16:20:14.773" v="2" actId="478"/>
          <ac:spMkLst>
            <pc:docMk/>
            <pc:sldMk cId="0" sldId="277"/>
            <ac:spMk id="7" creationId="{00000000-0000-0000-0000-000000000000}"/>
          </ac:spMkLst>
        </pc:spChg>
        <pc:picChg chg="del">
          <ac:chgData name="Vicky Pinheiro Keulers" userId="f2beefa3247a8ef4" providerId="LiveId" clId="{B93A55D1-B4A7-EC49-9986-7497A41959B6}" dt="2025-06-11T16:19:50.580" v="0" actId="478"/>
          <ac:picMkLst>
            <pc:docMk/>
            <pc:sldMk cId="0" sldId="277"/>
            <ac:picMk id="6" creationId="{00000000-0000-0000-0000-000000000000}"/>
          </ac:picMkLst>
        </pc:picChg>
        <pc:picChg chg="add mod">
          <ac:chgData name="Vicky Pinheiro Keulers" userId="f2beefa3247a8ef4" providerId="LiveId" clId="{B93A55D1-B4A7-EC49-9986-7497A41959B6}" dt="2025-06-11T16:20:48.236" v="6" actId="1076"/>
          <ac:picMkLst>
            <pc:docMk/>
            <pc:sldMk cId="0" sldId="277"/>
            <ac:picMk id="8" creationId="{BF02CDB2-6DAB-D21D-E978-33E3590D2001}"/>
          </ac:picMkLst>
        </pc:picChg>
      </pc:sldChg>
      <pc:sldChg chg="modSp mod">
        <pc:chgData name="Vicky Pinheiro Keulers" userId="f2beefa3247a8ef4" providerId="LiveId" clId="{B93A55D1-B4A7-EC49-9986-7497A41959B6}" dt="2025-06-11T16:21:24.355" v="14" actId="14100"/>
        <pc:sldMkLst>
          <pc:docMk/>
          <pc:sldMk cId="0" sldId="280"/>
        </pc:sldMkLst>
        <pc:spChg chg="mod">
          <ac:chgData name="Vicky Pinheiro Keulers" userId="f2beefa3247a8ef4" providerId="LiveId" clId="{B93A55D1-B4A7-EC49-9986-7497A41959B6}" dt="2025-06-11T16:21:00.036" v="7" actId="1076"/>
          <ac:spMkLst>
            <pc:docMk/>
            <pc:sldMk cId="0" sldId="280"/>
            <ac:spMk id="2" creationId="{00000000-0000-0000-0000-000000000000}"/>
          </ac:spMkLst>
        </pc:spChg>
        <pc:spChg chg="mod">
          <ac:chgData name="Vicky Pinheiro Keulers" userId="f2beefa3247a8ef4" providerId="LiveId" clId="{B93A55D1-B4A7-EC49-9986-7497A41959B6}" dt="2025-06-11T16:21:15.908" v="10" actId="1076"/>
          <ac:spMkLst>
            <pc:docMk/>
            <pc:sldMk cId="0" sldId="280"/>
            <ac:spMk id="18" creationId="{00000000-0000-0000-0000-000000000000}"/>
          </ac:spMkLst>
        </pc:spChg>
        <pc:spChg chg="mod">
          <ac:chgData name="Vicky Pinheiro Keulers" userId="f2beefa3247a8ef4" providerId="LiveId" clId="{B93A55D1-B4A7-EC49-9986-7497A41959B6}" dt="2025-06-11T16:21:21.591" v="13" actId="1076"/>
          <ac:spMkLst>
            <pc:docMk/>
            <pc:sldMk cId="0" sldId="280"/>
            <ac:spMk id="19" creationId="{00000000-0000-0000-0000-000000000000}"/>
          </ac:spMkLst>
        </pc:spChg>
        <pc:spChg chg="mod">
          <ac:chgData name="Vicky Pinheiro Keulers" userId="f2beefa3247a8ef4" providerId="LiveId" clId="{B93A55D1-B4A7-EC49-9986-7497A41959B6}" dt="2025-06-11T16:21:24.355" v="14" actId="14100"/>
          <ac:spMkLst>
            <pc:docMk/>
            <pc:sldMk cId="0" sldId="280"/>
            <ac:spMk id="23" creationId="{00000000-0000-0000-0000-000000000000}"/>
          </ac:spMkLst>
        </pc:spChg>
        <pc:grpChg chg="mod">
          <ac:chgData name="Vicky Pinheiro Keulers" userId="f2beefa3247a8ef4" providerId="LiveId" clId="{B93A55D1-B4A7-EC49-9986-7497A41959B6}" dt="2025-06-11T16:21:19.269" v="12" actId="1076"/>
          <ac:grpSpMkLst>
            <pc:docMk/>
            <pc:sldMk cId="0" sldId="280"/>
            <ac:grpSpMk id="7" creationId="{00000000-0000-0000-0000-000000000000}"/>
          </ac:grpSpMkLst>
        </pc:grpChg>
      </pc:sldChg>
      <pc:sldChg chg="modSp mod">
        <pc:chgData name="Vicky Pinheiro Keulers" userId="f2beefa3247a8ef4" providerId="LiveId" clId="{B93A55D1-B4A7-EC49-9986-7497A41959B6}" dt="2025-06-11T16:21:53.955" v="15" actId="2165"/>
        <pc:sldMkLst>
          <pc:docMk/>
          <pc:sldMk cId="0" sldId="294"/>
        </pc:sldMkLst>
        <pc:graphicFrameChg chg="modGraphic">
          <ac:chgData name="Vicky Pinheiro Keulers" userId="f2beefa3247a8ef4" providerId="LiveId" clId="{B93A55D1-B4A7-EC49-9986-7497A41959B6}" dt="2025-06-11T16:21:53.955" v="15" actId="2165"/>
          <ac:graphicFrameMkLst>
            <pc:docMk/>
            <pc:sldMk cId="0" sldId="294"/>
            <ac:graphicFrameMk id="15" creationId="{00000000-0000-0000-0000-000000000000}"/>
          </ac:graphicFrameMkLst>
        </pc:graphicFrameChg>
      </pc:sldChg>
      <pc:sldChg chg="addSp delSp modSp mod modAnim modNotesTx">
        <pc:chgData name="Vicky Pinheiro Keulers" userId="f2beefa3247a8ef4" providerId="LiveId" clId="{B93A55D1-B4A7-EC49-9986-7497A41959B6}" dt="2025-06-11T16:22:53.258" v="27" actId="1076"/>
        <pc:sldMkLst>
          <pc:docMk/>
          <pc:sldMk cId="0" sldId="296"/>
        </pc:sldMkLst>
        <pc:picChg chg="del">
          <ac:chgData name="Vicky Pinheiro Keulers" userId="f2beefa3247a8ef4" providerId="LiveId" clId="{B93A55D1-B4A7-EC49-9986-7497A41959B6}" dt="2025-06-11T16:22:36.312" v="21" actId="478"/>
          <ac:picMkLst>
            <pc:docMk/>
            <pc:sldMk cId="0" sldId="296"/>
            <ac:picMk id="7" creationId="{00000000-0000-0000-0000-000000000000}"/>
          </ac:picMkLst>
        </pc:picChg>
        <pc:picChg chg="add mod">
          <ac:chgData name="Vicky Pinheiro Keulers" userId="f2beefa3247a8ef4" providerId="LiveId" clId="{B93A55D1-B4A7-EC49-9986-7497A41959B6}" dt="2025-06-11T16:22:53.258" v="27" actId="1076"/>
          <ac:picMkLst>
            <pc:docMk/>
            <pc:sldMk cId="0" sldId="296"/>
            <ac:picMk id="8" creationId="{06BB501E-9A1E-CEA1-C100-3B443C7B6CFD}"/>
          </ac:picMkLst>
        </pc:picChg>
      </pc:sldChg>
      <pc:sldChg chg="modSp mod">
        <pc:chgData name="Vicky Pinheiro Keulers" userId="f2beefa3247a8ef4" providerId="LiveId" clId="{B93A55D1-B4A7-EC49-9986-7497A41959B6}" dt="2025-06-11T16:23:43.144" v="31" actId="1076"/>
        <pc:sldMkLst>
          <pc:docMk/>
          <pc:sldMk cId="0" sldId="299"/>
        </pc:sldMkLst>
        <pc:spChg chg="mod">
          <ac:chgData name="Vicky Pinheiro Keulers" userId="f2beefa3247a8ef4" providerId="LiveId" clId="{B93A55D1-B4A7-EC49-9986-7497A41959B6}" dt="2025-06-11T16:23:43.144" v="31" actId="1076"/>
          <ac:spMkLst>
            <pc:docMk/>
            <pc:sldMk cId="0" sldId="299"/>
            <ac:spMk id="3" creationId="{00000000-0000-0000-0000-000000000000}"/>
          </ac:spMkLst>
        </pc:spChg>
      </pc:sldChg>
      <pc:sldChg chg="delSp modSp mod">
        <pc:chgData name="Vicky Pinheiro Keulers" userId="f2beefa3247a8ef4" providerId="LiveId" clId="{B93A55D1-B4A7-EC49-9986-7497A41959B6}" dt="2025-06-11T16:23:56.800" v="33" actId="478"/>
        <pc:sldMkLst>
          <pc:docMk/>
          <pc:sldMk cId="0" sldId="302"/>
        </pc:sldMkLst>
        <pc:spChg chg="del mod">
          <ac:chgData name="Vicky Pinheiro Keulers" userId="f2beefa3247a8ef4" providerId="LiveId" clId="{B93A55D1-B4A7-EC49-9986-7497A41959B6}" dt="2025-06-11T16:23:56.800" v="33" actId="478"/>
          <ac:spMkLst>
            <pc:docMk/>
            <pc:sldMk cId="0" sldId="302"/>
            <ac:spMk id="11" creationId="{00000000-0000-0000-0000-000000000000}"/>
          </ac:spMkLst>
        </pc:spChg>
      </pc:sldChg>
      <pc:sldChg chg="add">
        <pc:chgData name="Vicky Pinheiro Keulers" userId="f2beefa3247a8ef4" providerId="LiveId" clId="{B93A55D1-B4A7-EC49-9986-7497A41959B6}" dt="2025-06-11T16:27:35.191" v="87"/>
        <pc:sldMkLst>
          <pc:docMk/>
          <pc:sldMk cId="0"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Safe(r) spaces are designed to reduce harm and provide support—especially for marginalized groups. These spaces act as shelters from other environments where discrimination or exclusion may occur. They are guided by shared values and rules (spoken or unspoken) that help ensure care, validation, and community among like-minded individuals. Safe(r) spaces can help people feel less isolated and more confident by building a sense of belonging and emotional safety. These spaces are not about avoiding all difficult topics, but about centering protection and healing where it is most needed.</a:t>
            </a:r>
          </a:p>
          <a:p>
            <a:endParaRPr lang="en-US"/>
          </a:p>
          <a:p>
            <a:r>
              <a:rPr lang="en-US"/>
              <a:t>Brave spaces are focused on dialogue, learning, and mutual understanding. They acknowledge that in settings like classrooms or team discussions, people bring different perspectives, experiences, and opinions—some of which may clash. In a brave space, participants are encouraged to engage openly, even if that means facing discomfort or disagreement. The goal is not to avoid difficult conversations, but to manage them thoughtfully. A skilled facilitator helps guide the process, setting clear conditions for discussion to ensure that conversations remain respectful and constructive. </a:t>
            </a:r>
          </a:p>
          <a:p>
            <a:endParaRPr lang="en-US"/>
          </a:p>
          <a:p>
            <a:r>
              <a:rPr lang="en-US"/>
              <a:t>Accountable spaces build on both safe(r) and brave spaces. They explicitly recognize power dynamics and emphasize personal and collective responsibility. Like brave spaces, accountable spaces tend to have (pre-)determined rules and conditions to navigate the space. In these spaces, participants agree to be held accountable for the impact of their words and actions—not just their intent. Accountable spaces also aim to reduce the burden often placed on marginalized individuals by sharing responsibility for maintaining respectful and equitable dialogue. These spaces tend to work best in groups that already have a strong commitment to equity and inclusion.</a:t>
            </a:r>
          </a:p>
          <a:p>
            <a:endParaRPr lang="en-US"/>
          </a:p>
          <a:p>
            <a:r>
              <a:rPr lang="en-US"/>
              <a:t>These spaces are not mutually exclusive, but complementary to one another.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we were to translate the feelings associated with these spaces to this model, we would say that the safe(r) space intends to keep participants in their comfort zone, where they can rest and mentally recharge from the exclusion and lack of understanding they experience elsewhere. On the other hand, we would associate the brave and accountable spaces with the stretch zone; a zone in which we can sometimes be challenged for the sake of learning. </a:t>
            </a:r>
          </a:p>
          <a:p>
            <a:endParaRPr lang="en-US"/>
          </a:p>
          <a:p>
            <a:r>
              <a:rPr lang="en-US"/>
              <a:t>The conditions of the safe, brave and accountable spaces are to avoid (in so far is possible) that any participants go into 'panic zone', a zone characterized by not just discomfort, but unsafety. This space is also where constructive conversation and learning processes effectively end.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higher education, safe(r) spaces can be:</a:t>
            </a:r>
          </a:p>
          <a:p>
            <a:r>
              <a:rPr lang="en-US"/>
              <a:t>•	Institutional: for example, a space facilitated by a confidential counseller, for example to discuss sensitive issues and experiences like harassment, discrimination, etc. </a:t>
            </a:r>
          </a:p>
          <a:p>
            <a:endParaRPr lang="en-US"/>
          </a:p>
          <a:p>
            <a:r>
              <a:rPr lang="en-US"/>
              <a:t>•	Student-led: for example, a LGBTQIA+ center led by and for LGBTQIA+ students and allies. A student-led safe(r) space may be facilitated by the institution in terms of physical space, but it is organized on a peer-to-peer basis. </a:t>
            </a:r>
          </a:p>
          <a:p>
            <a:endParaRPr lang="en-US"/>
          </a:p>
          <a:p>
            <a:r>
              <a:rPr lang="en-US"/>
              <a:t>In order to remain safe, safe(r) spaces typically put restrictions on who can enter the space, in order to ensure that those for who the space is intended can feel safe in the presence of like-minded people.</a:t>
            </a:r>
          </a:p>
          <a:p>
            <a:endParaRPr lang="en-US"/>
          </a:p>
          <a:p>
            <a:r>
              <a:rPr lang="en-US"/>
              <a:t>To facilitate a safe space, spoken on unspoken rules/conditions govern the space to ensure a greater feeling of safety. These can be collectively agreed upon by the group in question, or pre-determined. The facilitators and participants of the space have a deep compassion and critical understanding of the lived experiences of the participants and can therefore provide the necessary affirmation and validation. The goal is to eliminate harm in and around the space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LGBTQIA+ center within the UCLA Bruin Resource Center is an example of a safe(r) space [you can also instead include your own example]. In this student-led space – facilitated by the institution – LGBTQIA+ students and allies can meet each other. One of the notable ways in which they safeguard the space and make it accessible is by having both a front and back entrance. The visible front entrance makes sure the space is known by all students, while the back entrance ensures that students who do not want to be seen can also discreetly enter.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Institutional safe(r) spaces, such as spaces to complain, report or give feedback to for example a counsellor,  can offer individual support to students/staff. But that can also be a starting point for (institutional) change, especially if issues are formally reported or complaint procedures are put in motion. </a:t>
            </a:r>
          </a:p>
          <a:p>
            <a:endParaRPr lang="en-US"/>
          </a:p>
          <a:p>
            <a:r>
              <a:rPr lang="en-US"/>
              <a:t>However, institutional barriers may lead to these spaces not always feeling safe or effective enough. This leads to a structural problem of underreporting when it comes to discrimination and harassment. People who consider complaining/reporting often run into the following problems:</a:t>
            </a:r>
          </a:p>
          <a:p>
            <a:r>
              <a:rPr lang="en-US"/>
              <a:t>- A lack of trust that the institution will take the report seriously, for example due to other reports not being taken seriously or due to an institutional culture that does not value this</a:t>
            </a:r>
          </a:p>
          <a:p>
            <a:r>
              <a:rPr lang="en-US"/>
              <a:t>- Institutions are resistant to change and people who 'complain' often run into a metaphorical 'brick wall' (Sara Ahmed)</a:t>
            </a:r>
          </a:p>
          <a:p>
            <a:r>
              <a:rPr lang="en-US"/>
              <a:t>- A lot of emotional labor, including having to retell traumatic stories, repeatedly having to defend themselves, and becoming marked as 'the problem' by the institution</a:t>
            </a:r>
          </a:p>
          <a:p>
            <a:r>
              <a:rPr lang="en-US"/>
              <a:t>- A lack of transparent, accessible infrastructure makes that people cannot always find right places/people to report, or that they become too exhausted from being sent from one place to the next</a:t>
            </a:r>
          </a:p>
          <a:p>
            <a:r>
              <a:rPr lang="en-US"/>
              <a:t>- People who complain/report may run the risk consequences/punishment. Students may face study delays or fear a bad grade from their teacher. This prospect can make people less inclined to report/complain.</a:t>
            </a:r>
          </a:p>
          <a:p>
            <a:r>
              <a:rPr lang="en-US"/>
              <a:t>- Finally, people cannot always recognize that they have been the victim of harassment/discrimination/bullying etc., especially those who have experiencing this all their lives.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brave space can be facilitated in for example a class room or staff meeting. This can be always, for example during every class or staff meeting, or specifically when engaging with particularly sensitive/controversial issues with (politically) diverse participants (for example a recent political event in the news or on campus). The premise of a brave space is that everyone and all opinions/perspectives are welcome, as long as they adhere to the guidelines/conditions of the brave space. To facilitate a brave space, one must co-create or state these conditions explicitly at the beginning of the session. The facilitator must also give equal value to all perspectives falling within these conditions and ideally position these perspectives throughout the conversation. Where is someone speaking from? What experiences/knowledge makes them have this perspective? It is up to the facilitator and the participants to foster this kind of awareness and (self-)reflection.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Facilitating the accountable space is similar to the brave space, but it requires individuals to be more responsible and aware of their own actions, intentions and words. Rather than taking a 'all opinions are welcome' approach, the accountable space prioritizes the idea of equity and social justice principles. Therefore, while many accountable space conditions correspond with brave space conditions ('do not interrupt', 'listen actively', etc), the conditions has a stronger focus on allyship with marginalized communities. Therefore, facilitating a space like this only works when there is already an shared awareness and mutual commitment to social justice in a space, which is not always the case in for example a classroom. </a:t>
            </a:r>
          </a:p>
          <a:p>
            <a:endParaRPr lang="en-US"/>
          </a:p>
          <a:p>
            <a:r>
              <a:rPr lang="en-US"/>
              <a:t>On the slide some examples of conditions are listed. As you can see, some of them focus more heavily on allyship and accountability, while others can also be applicable to more general spaces.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two activities, to be done in groups or individually, to explore how the principles of safe(r), brave and accountable spaces can be made relevant for your institution, department or classroom. Choose and adapt one or both activities to fit the needs of your group and situation.</a:t>
            </a:r>
          </a:p>
          <a:p>
            <a:endParaRPr lang="en-US"/>
          </a:p>
          <a:p>
            <a:r>
              <a:rPr lang="en-US"/>
              <a:t>Activity 1: Reimagining safe(r) spaces at your institution</a:t>
            </a:r>
          </a:p>
          <a:p>
            <a:endParaRPr lang="en-US"/>
          </a:p>
          <a:p>
            <a:r>
              <a:rPr lang="en-US"/>
              <a:t>For who: Support staff, faculty and others who want to re-imagine the safe(r) spaces present at their institution, for example to create a plan for new support services.</a:t>
            </a:r>
          </a:p>
          <a:p>
            <a:endParaRPr lang="en-US"/>
          </a:p>
          <a:p>
            <a:endParaRPr lang="en-US"/>
          </a:p>
          <a:p>
            <a:r>
              <a:rPr lang="en-US"/>
              <a:t>Activity 1: First individually (2min) and then groups, reflect on and discuss the kinds of safe(r) spaces present at your institution and how these could look different to better fit the needs of the people that are served. Possible discussion questions can be:</a:t>
            </a:r>
          </a:p>
          <a:p>
            <a:r>
              <a:rPr lang="en-US"/>
              <a:t>•	What groups/people are in need of safe(r) spaces at your institution/faculty/department?</a:t>
            </a:r>
          </a:p>
          <a:p>
            <a:r>
              <a:rPr lang="en-US"/>
              <a:t>•	What could these spaces look like?</a:t>
            </a:r>
          </a:p>
          <a:p>
            <a:r>
              <a:rPr lang="en-US"/>
              <a:t>•	Who should be responsible to organize and ensure safety in these spaces? (e.g. institutional, student-led, etc.)</a:t>
            </a:r>
          </a:p>
          <a:p>
            <a:endParaRPr lang="en-US"/>
          </a:p>
          <a:p>
            <a:r>
              <a:rPr lang="en-US"/>
              <a:t>Activity 2: Drafting conditions for your own classroom</a:t>
            </a:r>
          </a:p>
          <a:p>
            <a:endParaRPr lang="en-US"/>
          </a:p>
          <a:p>
            <a:r>
              <a:rPr lang="en-US"/>
              <a:t>For who: Educators who want to create more constructive, respectful, safe(r) learning environments in their classroom.</a:t>
            </a:r>
          </a:p>
          <a:p>
            <a:endParaRPr lang="en-US"/>
          </a:p>
          <a:p>
            <a:r>
              <a:rPr lang="en-US"/>
              <a:t>Activity: In groups with other educators, draft conditions that you want to put in place in your classroom in order to ensure a more constructive, respectful learning environment in which everyone feels ready to deal with potential discomfort. When drafting these conditions, draw upon brave and/or accountable space principles, and consider:</a:t>
            </a:r>
          </a:p>
          <a:p>
            <a:r>
              <a:rPr lang="en-US"/>
              <a:t>•	Clearly positioning your role as educator/facilitator of the space</a:t>
            </a:r>
          </a:p>
          <a:p>
            <a:r>
              <a:rPr lang="en-US"/>
              <a:t>•	Your expectations from students</a:t>
            </a:r>
          </a:p>
          <a:p>
            <a:r>
              <a:rPr lang="en-US"/>
              <a:t>•	How to ensure constructive, respectful, but ‘brave’ discussions</a:t>
            </a:r>
          </a:p>
          <a:p>
            <a:r>
              <a:rPr lang="en-US"/>
              <a:t>•	Red lines (and accountability)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medium.com/@elise.k.ahen/safe-and-brave-spaces-dont-work-and-what-you-can-do-instead-f265aa339aff"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0312" y="933155"/>
            <a:ext cx="3909677" cy="689712"/>
            <a:chOff x="0" y="0"/>
            <a:chExt cx="5212903" cy="919616"/>
          </a:xfrm>
        </p:grpSpPr>
        <p:sp>
          <p:nvSpPr>
            <p:cNvPr id="3" name="TextBox 3"/>
            <p:cNvSpPr txBox="1"/>
            <p:nvPr/>
          </p:nvSpPr>
          <p:spPr>
            <a:xfrm>
              <a:off x="1435133" y="80952"/>
              <a:ext cx="3777770" cy="695289"/>
            </a:xfrm>
            <a:prstGeom prst="rect">
              <a:avLst/>
            </a:prstGeom>
          </p:spPr>
          <p:txBody>
            <a:bodyPr lIns="0" tIns="0" rIns="0" bIns="0" rtlCol="0" anchor="t">
              <a:spAutoFit/>
            </a:bodyPr>
            <a:lstStyle/>
            <a:p>
              <a:pPr algn="l">
                <a:lnSpc>
                  <a:spcPts val="4201"/>
                </a:lnSpc>
              </a:pPr>
              <a:r>
                <a:rPr lang="en-US" sz="3001" b="1">
                  <a:solidFill>
                    <a:srgbClr val="383536"/>
                  </a:solidFill>
                  <a:latin typeface="Poppins Bold"/>
                  <a:ea typeface="Poppins Bold"/>
                  <a:cs typeface="Poppins Bold"/>
                  <a:sym typeface="Poppins Bold"/>
                </a:rPr>
                <a:t>Module 2</a:t>
              </a:r>
            </a:p>
          </p:txBody>
        </p:sp>
        <p:sp>
          <p:nvSpPr>
            <p:cNvPr id="4" name="Freeform 4"/>
            <p:cNvSpPr/>
            <p:nvPr/>
          </p:nvSpPr>
          <p:spPr>
            <a:xfrm rot="5400000">
              <a:off x="8515" y="-8515"/>
              <a:ext cx="919616" cy="936646"/>
            </a:xfrm>
            <a:custGeom>
              <a:avLst/>
              <a:gdLst/>
              <a:ahLst/>
              <a:cxnLst/>
              <a:rect l="l" t="t" r="r" b="b"/>
              <a:pathLst>
                <a:path w="919616" h="936646">
                  <a:moveTo>
                    <a:pt x="0" y="0"/>
                  </a:moveTo>
                  <a:lnTo>
                    <a:pt x="919616" y="0"/>
                  </a:lnTo>
                  <a:lnTo>
                    <a:pt x="919616" y="936646"/>
                  </a:lnTo>
                  <a:lnTo>
                    <a:pt x="0" y="93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NL"/>
            </a:p>
          </p:txBody>
        </p:sp>
      </p:grpSp>
      <p:sp>
        <p:nvSpPr>
          <p:cNvPr id="5" name="Freeform 5"/>
          <p:cNvSpPr/>
          <p:nvPr/>
        </p:nvSpPr>
        <p:spPr>
          <a:xfrm>
            <a:off x="8264660" y="6592679"/>
            <a:ext cx="6087719" cy="449904"/>
          </a:xfrm>
          <a:custGeom>
            <a:avLst/>
            <a:gdLst/>
            <a:ahLst/>
            <a:cxnLst/>
            <a:rect l="l" t="t" r="r" b="b"/>
            <a:pathLst>
              <a:path w="6087719" h="449904">
                <a:moveTo>
                  <a:pt x="0" y="0"/>
                </a:moveTo>
                <a:lnTo>
                  <a:pt x="6087719" y="0"/>
                </a:lnTo>
                <a:lnTo>
                  <a:pt x="6087719" y="449904"/>
                </a:lnTo>
                <a:lnTo>
                  <a:pt x="0" y="449904"/>
                </a:lnTo>
                <a:lnTo>
                  <a:pt x="0" y="0"/>
                </a:lnTo>
                <a:close/>
              </a:path>
            </a:pathLst>
          </a:custGeom>
          <a:blipFill>
            <a:blip r:embed="rId4">
              <a:extLst>
                <a:ext uri="{96DAC541-7B7A-43D3-8B79-37D633B846F1}">
                  <asvg:svgBlip xmlns:asvg="http://schemas.microsoft.com/office/drawing/2016/SVG/main" r:embed="rId5"/>
                </a:ext>
              </a:extLst>
            </a:blip>
            <a:stretch>
              <a:fillRect l="-171" t="-308623" r="-7088" b="-1042730"/>
            </a:stretch>
          </a:blipFill>
        </p:spPr>
        <p:txBody>
          <a:bodyPr/>
          <a:lstStyle/>
          <a:p>
            <a:endParaRPr lang="en-NL"/>
          </a:p>
        </p:txBody>
      </p:sp>
      <p:sp>
        <p:nvSpPr>
          <p:cNvPr id="6" name="Freeform 6"/>
          <p:cNvSpPr/>
          <p:nvPr/>
        </p:nvSpPr>
        <p:spPr>
          <a:xfrm>
            <a:off x="5452171" y="8577716"/>
            <a:ext cx="2550179" cy="885888"/>
          </a:xfrm>
          <a:custGeom>
            <a:avLst/>
            <a:gdLst/>
            <a:ahLst/>
            <a:cxnLst/>
            <a:rect l="l" t="t" r="r" b="b"/>
            <a:pathLst>
              <a:path w="2550179" h="885888">
                <a:moveTo>
                  <a:pt x="0" y="0"/>
                </a:moveTo>
                <a:lnTo>
                  <a:pt x="2550180" y="0"/>
                </a:lnTo>
                <a:lnTo>
                  <a:pt x="2550180" y="885888"/>
                </a:lnTo>
                <a:lnTo>
                  <a:pt x="0" y="885888"/>
                </a:lnTo>
                <a:lnTo>
                  <a:pt x="0" y="0"/>
                </a:lnTo>
                <a:close/>
              </a:path>
            </a:pathLst>
          </a:custGeom>
          <a:blipFill>
            <a:blip r:embed="rId6"/>
            <a:stretch>
              <a:fillRect/>
            </a:stretch>
          </a:blipFill>
        </p:spPr>
        <p:txBody>
          <a:bodyPr/>
          <a:lstStyle/>
          <a:p>
            <a:endParaRPr lang="en-NL"/>
          </a:p>
        </p:txBody>
      </p:sp>
      <p:sp>
        <p:nvSpPr>
          <p:cNvPr id="7" name="AutoShape 7"/>
          <p:cNvSpPr/>
          <p:nvPr/>
        </p:nvSpPr>
        <p:spPr>
          <a:xfrm flipV="1">
            <a:off x="8241090" y="8283679"/>
            <a:ext cx="23570" cy="1649917"/>
          </a:xfrm>
          <a:prstGeom prst="line">
            <a:avLst/>
          </a:prstGeom>
          <a:ln w="38100" cap="flat">
            <a:solidFill>
              <a:srgbClr val="000000"/>
            </a:solidFill>
            <a:prstDash val="solid"/>
            <a:headEnd type="none" w="sm" len="sm"/>
            <a:tailEnd type="none" w="sm" len="sm"/>
          </a:ln>
        </p:spPr>
        <p:txBody>
          <a:bodyPr/>
          <a:lstStyle/>
          <a:p>
            <a:endParaRPr lang="en-NL"/>
          </a:p>
        </p:txBody>
      </p:sp>
      <p:sp>
        <p:nvSpPr>
          <p:cNvPr id="8" name="Freeform 8"/>
          <p:cNvSpPr/>
          <p:nvPr/>
        </p:nvSpPr>
        <p:spPr>
          <a:xfrm>
            <a:off x="8502783" y="8369696"/>
            <a:ext cx="3201461" cy="1301928"/>
          </a:xfrm>
          <a:custGeom>
            <a:avLst/>
            <a:gdLst/>
            <a:ahLst/>
            <a:cxnLst/>
            <a:rect l="l" t="t" r="r" b="b"/>
            <a:pathLst>
              <a:path w="3201461" h="1301928">
                <a:moveTo>
                  <a:pt x="0" y="0"/>
                </a:moveTo>
                <a:lnTo>
                  <a:pt x="3201462" y="0"/>
                </a:lnTo>
                <a:lnTo>
                  <a:pt x="3201462" y="1301928"/>
                </a:lnTo>
                <a:lnTo>
                  <a:pt x="0" y="1301928"/>
                </a:lnTo>
                <a:lnTo>
                  <a:pt x="0" y="0"/>
                </a:lnTo>
                <a:close/>
              </a:path>
            </a:pathLst>
          </a:custGeom>
          <a:blipFill>
            <a:blip r:embed="rId7"/>
            <a:stretch>
              <a:fillRect/>
            </a:stretch>
          </a:blipFill>
        </p:spPr>
        <p:txBody>
          <a:bodyPr/>
          <a:lstStyle/>
          <a:p>
            <a:endParaRPr lang="en-NL"/>
          </a:p>
        </p:txBody>
      </p:sp>
      <p:sp>
        <p:nvSpPr>
          <p:cNvPr id="9" name="Freeform 9"/>
          <p:cNvSpPr/>
          <p:nvPr/>
        </p:nvSpPr>
        <p:spPr>
          <a:xfrm>
            <a:off x="1028700" y="3042891"/>
            <a:ext cx="6333095" cy="4114800"/>
          </a:xfrm>
          <a:custGeom>
            <a:avLst/>
            <a:gdLst/>
            <a:ahLst/>
            <a:cxnLst/>
            <a:rect l="l" t="t" r="r" b="b"/>
            <a:pathLst>
              <a:path w="6333095" h="4114800">
                <a:moveTo>
                  <a:pt x="0" y="0"/>
                </a:moveTo>
                <a:lnTo>
                  <a:pt x="6333095" y="0"/>
                </a:lnTo>
                <a:lnTo>
                  <a:pt x="633309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NL"/>
          </a:p>
        </p:txBody>
      </p:sp>
      <p:sp>
        <p:nvSpPr>
          <p:cNvPr id="10" name="TextBox 10"/>
          <p:cNvSpPr txBox="1"/>
          <p:nvPr/>
        </p:nvSpPr>
        <p:spPr>
          <a:xfrm>
            <a:off x="8264660" y="3319495"/>
            <a:ext cx="8994640" cy="2835788"/>
          </a:xfrm>
          <a:prstGeom prst="rect">
            <a:avLst/>
          </a:prstGeom>
        </p:spPr>
        <p:txBody>
          <a:bodyPr lIns="0" tIns="0" rIns="0" bIns="0" rtlCol="0" anchor="t">
            <a:spAutoFit/>
          </a:bodyPr>
          <a:lstStyle/>
          <a:p>
            <a:pPr marL="0" lvl="0" indent="0" algn="l">
              <a:lnSpc>
                <a:spcPts val="7236"/>
              </a:lnSpc>
              <a:spcBef>
                <a:spcPct val="0"/>
              </a:spcBef>
            </a:pPr>
            <a:r>
              <a:rPr lang="en-US" sz="6700" b="1" spc="-67">
                <a:solidFill>
                  <a:srgbClr val="383536"/>
                </a:solidFill>
                <a:latin typeface="Poppins Bold"/>
                <a:ea typeface="Poppins Bold"/>
                <a:cs typeface="Poppins Bold"/>
                <a:sym typeface="Poppins Bold"/>
              </a:rPr>
              <a:t>Creating safe(r), brave and accountable spaces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984811" y="1553655"/>
          <a:ext cx="14849450" cy="7596379"/>
        </p:xfrm>
        <a:graphic>
          <a:graphicData uri="http://schemas.openxmlformats.org/drawingml/2006/table">
            <a:tbl>
              <a:tblPr/>
              <a:tblGrid>
                <a:gridCol w="4541999">
                  <a:extLst>
                    <a:ext uri="{9D8B030D-6E8A-4147-A177-3AD203B41FA5}">
                      <a16:colId xmlns:a16="http://schemas.microsoft.com/office/drawing/2014/main" val="20000"/>
                    </a:ext>
                  </a:extLst>
                </a:gridCol>
                <a:gridCol w="4907227">
                  <a:extLst>
                    <a:ext uri="{9D8B030D-6E8A-4147-A177-3AD203B41FA5}">
                      <a16:colId xmlns:a16="http://schemas.microsoft.com/office/drawing/2014/main" val="20001"/>
                    </a:ext>
                  </a:extLst>
                </a:gridCol>
                <a:gridCol w="5400224">
                  <a:extLst>
                    <a:ext uri="{9D8B030D-6E8A-4147-A177-3AD203B41FA5}">
                      <a16:colId xmlns:a16="http://schemas.microsoft.com/office/drawing/2014/main" val="20002"/>
                    </a:ext>
                  </a:extLst>
                </a:gridCol>
              </a:tblGrid>
              <a:tr h="1177481">
                <a:tc>
                  <a:txBody>
                    <a:bodyPr/>
                    <a:lstStyle/>
                    <a:p>
                      <a:pPr algn="ctr">
                        <a:lnSpc>
                          <a:spcPts val="4200"/>
                        </a:lnSpc>
                        <a:defRPr/>
                      </a:pPr>
                      <a:r>
                        <a:rPr lang="en-US" sz="3000" b="1">
                          <a:solidFill>
                            <a:srgbClr val="000000"/>
                          </a:solidFill>
                          <a:latin typeface="Poppins Bold"/>
                          <a:ea typeface="Poppins Bold"/>
                          <a:cs typeface="Poppins Bold"/>
                          <a:sym typeface="Poppins Bold"/>
                        </a:rPr>
                        <a:t>Safe(r) space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8E0C9"/>
                    </a:solidFill>
                  </a:tcPr>
                </a:tc>
                <a:tc>
                  <a:txBody>
                    <a:bodyPr/>
                    <a:lstStyle/>
                    <a:p>
                      <a:pPr algn="ctr">
                        <a:lnSpc>
                          <a:spcPts val="4200"/>
                        </a:lnSpc>
                        <a:defRPr/>
                      </a:pPr>
                      <a:r>
                        <a:rPr lang="en-US" sz="3000" b="1">
                          <a:solidFill>
                            <a:srgbClr val="000000"/>
                          </a:solidFill>
                          <a:latin typeface="Poppins Bold"/>
                          <a:ea typeface="Poppins Bold"/>
                          <a:cs typeface="Poppins Bold"/>
                          <a:sym typeface="Poppins Bold"/>
                        </a:rPr>
                        <a:t>Brave space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8E0C9"/>
                    </a:solidFill>
                  </a:tcPr>
                </a:tc>
                <a:tc>
                  <a:txBody>
                    <a:bodyPr/>
                    <a:lstStyle/>
                    <a:p>
                      <a:pPr algn="ctr">
                        <a:lnSpc>
                          <a:spcPts val="4200"/>
                        </a:lnSpc>
                        <a:defRPr/>
                      </a:pPr>
                      <a:r>
                        <a:rPr lang="en-US" sz="3000" b="1">
                          <a:solidFill>
                            <a:srgbClr val="000000"/>
                          </a:solidFill>
                          <a:latin typeface="Poppins Bold"/>
                          <a:ea typeface="Poppins Bold"/>
                          <a:cs typeface="Poppins Bold"/>
                          <a:sym typeface="Poppins Bold"/>
                        </a:rPr>
                        <a:t>Accountable space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8E0C9"/>
                    </a:solidFill>
                  </a:tcPr>
                </a:tc>
                <a:extLst>
                  <a:ext uri="{0D108BD9-81ED-4DB2-BD59-A6C34878D82A}">
                    <a16:rowId xmlns:a16="http://schemas.microsoft.com/office/drawing/2014/main" val="10000"/>
                  </a:ext>
                </a:extLst>
              </a:tr>
              <a:tr h="1048436">
                <a:tc>
                  <a:txBody>
                    <a:bodyPr/>
                    <a:lstStyle/>
                    <a:p>
                      <a:pPr algn="ctr">
                        <a:lnSpc>
                          <a:spcPts val="3499"/>
                        </a:lnSpc>
                        <a:defRPr/>
                      </a:pPr>
                      <a:r>
                        <a:rPr lang="en-US" sz="2499">
                          <a:solidFill>
                            <a:srgbClr val="000000"/>
                          </a:solidFill>
                          <a:latin typeface="Poppins"/>
                          <a:ea typeface="Poppins"/>
                          <a:cs typeface="Poppins"/>
                          <a:sym typeface="Poppins"/>
                        </a:rPr>
                        <a:t>Like-mindedness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a:solidFill>
                            <a:srgbClr val="000000"/>
                          </a:solidFill>
                          <a:latin typeface="Poppins"/>
                          <a:ea typeface="Poppins"/>
                          <a:cs typeface="Poppins"/>
                          <a:sym typeface="Poppins"/>
                        </a:rPr>
                        <a:t>Diversity of perspectives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a:solidFill>
                            <a:srgbClr val="000000"/>
                          </a:solidFill>
                          <a:latin typeface="Poppins"/>
                          <a:ea typeface="Poppins"/>
                          <a:cs typeface="Poppins"/>
                          <a:sym typeface="Poppins"/>
                        </a:rPr>
                        <a:t>Social justice oriented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extLst>
                  <a:ext uri="{0D108BD9-81ED-4DB2-BD59-A6C34878D82A}">
                    <a16:rowId xmlns:a16="http://schemas.microsoft.com/office/drawing/2014/main" val="10001"/>
                  </a:ext>
                </a:extLst>
              </a:tr>
              <a:tr h="1043459">
                <a:tc>
                  <a:txBody>
                    <a:bodyPr/>
                    <a:lstStyle/>
                    <a:p>
                      <a:pPr algn="ctr">
                        <a:lnSpc>
                          <a:spcPts val="3499"/>
                        </a:lnSpc>
                        <a:defRPr/>
                      </a:pPr>
                      <a:r>
                        <a:rPr lang="en-US" sz="2499">
                          <a:solidFill>
                            <a:srgbClr val="000000"/>
                          </a:solidFill>
                          <a:latin typeface="Poppins"/>
                          <a:ea typeface="Poppins"/>
                          <a:cs typeface="Poppins"/>
                          <a:sym typeface="Poppins"/>
                        </a:rPr>
                        <a:t>Affirming &amp; validating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a:solidFill>
                            <a:srgbClr val="000000"/>
                          </a:solidFill>
                          <a:latin typeface="Poppins"/>
                          <a:ea typeface="Poppins"/>
                          <a:cs typeface="Poppins"/>
                          <a:sym typeface="Poppins"/>
                        </a:rPr>
                        <a:t>Challenging &amp; questioning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a:solidFill>
                            <a:srgbClr val="000000"/>
                          </a:solidFill>
                          <a:latin typeface="Poppins"/>
                          <a:ea typeface="Poppins"/>
                          <a:cs typeface="Poppins"/>
                          <a:sym typeface="Poppins"/>
                        </a:rPr>
                        <a:t> Accountability &amp; allyship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extLst>
                  <a:ext uri="{0D108BD9-81ED-4DB2-BD59-A6C34878D82A}">
                    <a16:rowId xmlns:a16="http://schemas.microsoft.com/office/drawing/2014/main" val="10002"/>
                  </a:ext>
                </a:extLst>
              </a:tr>
              <a:tr h="1043459">
                <a:tc>
                  <a:txBody>
                    <a:bodyPr/>
                    <a:lstStyle/>
                    <a:p>
                      <a:pPr algn="ctr">
                        <a:lnSpc>
                          <a:spcPts val="3499"/>
                        </a:lnSpc>
                        <a:defRPr/>
                      </a:pPr>
                      <a:r>
                        <a:rPr lang="en-US" sz="2499" b="1">
                          <a:solidFill>
                            <a:srgbClr val="000000"/>
                          </a:solidFill>
                          <a:latin typeface="Poppins Bold"/>
                          <a:ea typeface="Poppins Bold"/>
                          <a:cs typeface="Poppins Bold"/>
                          <a:sym typeface="Poppins Bold"/>
                        </a:rPr>
                        <a:t>Search for comfort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b="1">
                          <a:solidFill>
                            <a:srgbClr val="000000"/>
                          </a:solidFill>
                          <a:latin typeface="Poppins Bold"/>
                          <a:ea typeface="Poppins Bold"/>
                          <a:cs typeface="Poppins Bold"/>
                          <a:sym typeface="Poppins Bold"/>
                        </a:rPr>
                        <a:t>Engage to learn, ‘stretch’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b="1">
                          <a:solidFill>
                            <a:srgbClr val="000000"/>
                          </a:solidFill>
                          <a:latin typeface="Poppins Bold"/>
                          <a:ea typeface="Poppins Bold"/>
                          <a:cs typeface="Poppins Bold"/>
                          <a:sym typeface="Poppins Bold"/>
                        </a:rPr>
                        <a:t>Align intentions with actions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extLst>
                  <a:ext uri="{0D108BD9-81ED-4DB2-BD59-A6C34878D82A}">
                    <a16:rowId xmlns:a16="http://schemas.microsoft.com/office/drawing/2014/main" val="10003"/>
                  </a:ext>
                </a:extLst>
              </a:tr>
              <a:tr h="1483817">
                <a:tc>
                  <a:txBody>
                    <a:bodyPr/>
                    <a:lstStyle/>
                    <a:p>
                      <a:pPr algn="ctr">
                        <a:lnSpc>
                          <a:spcPts val="3499"/>
                        </a:lnSpc>
                        <a:defRPr/>
                      </a:pPr>
                      <a:r>
                        <a:rPr lang="en-US" sz="2499">
                          <a:solidFill>
                            <a:srgbClr val="000000"/>
                          </a:solidFill>
                          <a:latin typeface="Poppins"/>
                          <a:ea typeface="Poppins"/>
                          <a:cs typeface="Poppins"/>
                          <a:sym typeface="Poppins"/>
                        </a:rPr>
                        <a:t>Mental recharge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a:solidFill>
                            <a:srgbClr val="000000"/>
                          </a:solidFill>
                          <a:latin typeface="Poppins"/>
                          <a:ea typeface="Poppins"/>
                          <a:cs typeface="Poppins"/>
                          <a:sym typeface="Poppins"/>
                        </a:rPr>
                        <a:t>Mental labour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499"/>
                        </a:lnSpc>
                        <a:defRPr/>
                      </a:pPr>
                      <a:r>
                        <a:rPr lang="en-US" sz="2499">
                          <a:solidFill>
                            <a:srgbClr val="000000"/>
                          </a:solidFill>
                          <a:latin typeface="Poppins"/>
                          <a:ea typeface="Poppins"/>
                          <a:cs typeface="Poppins"/>
                          <a:sym typeface="Poppins"/>
                        </a:rPr>
                        <a:t>Critically examining and changing behavior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extLst>
                  <a:ext uri="{0D108BD9-81ED-4DB2-BD59-A6C34878D82A}">
                    <a16:rowId xmlns:a16="http://schemas.microsoft.com/office/drawing/2014/main" val="10004"/>
                  </a:ext>
                </a:extLst>
              </a:tr>
              <a:tr h="1799727">
                <a:tc>
                  <a:txBody>
                    <a:bodyPr/>
                    <a:lstStyle/>
                    <a:p>
                      <a:pPr algn="ctr">
                        <a:lnSpc>
                          <a:spcPts val="3220"/>
                        </a:lnSpc>
                        <a:defRPr/>
                      </a:pPr>
                      <a:r>
                        <a:rPr lang="en-US" sz="2300" i="1">
                          <a:solidFill>
                            <a:srgbClr val="000000"/>
                          </a:solidFill>
                          <a:latin typeface="Poppins Italics"/>
                          <a:ea typeface="Poppins Italics"/>
                          <a:cs typeface="Poppins Italics"/>
                          <a:sym typeface="Poppins Italics"/>
                        </a:rPr>
                        <a:t>E.g. Supportive separate (peer) spaces for (marginalized) students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220"/>
                        </a:lnSpc>
                        <a:defRPr/>
                      </a:pPr>
                      <a:r>
                        <a:rPr lang="en-US" sz="2300" i="1">
                          <a:solidFill>
                            <a:srgbClr val="000000"/>
                          </a:solidFill>
                          <a:latin typeface="Poppins Italics"/>
                          <a:ea typeface="Poppins Italics"/>
                          <a:cs typeface="Poppins Italics"/>
                          <a:sym typeface="Poppins Italics"/>
                        </a:rPr>
                        <a:t>E.g. Classroom discussions, especially surrounding controversial topics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tc>
                  <a:txBody>
                    <a:bodyPr/>
                    <a:lstStyle/>
                    <a:p>
                      <a:pPr algn="ctr">
                        <a:lnSpc>
                          <a:spcPts val="3220"/>
                        </a:lnSpc>
                        <a:defRPr/>
                      </a:pPr>
                      <a:r>
                        <a:rPr lang="en-US" sz="2300" i="1">
                          <a:solidFill>
                            <a:srgbClr val="000000"/>
                          </a:solidFill>
                          <a:latin typeface="Poppins Italics"/>
                          <a:ea typeface="Poppins Italics"/>
                          <a:cs typeface="Poppins Italics"/>
                          <a:sym typeface="Poppins Italics"/>
                        </a:rPr>
                        <a:t>E.g. Social justice oriented classrooms; student action groups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1E4"/>
                    </a:solidFill>
                  </a:tcPr>
                </a:tc>
                <a:extLst>
                  <a:ext uri="{0D108BD9-81ED-4DB2-BD59-A6C34878D82A}">
                    <a16:rowId xmlns:a16="http://schemas.microsoft.com/office/drawing/2014/main" val="10005"/>
                  </a:ext>
                </a:extLst>
              </a:tr>
            </a:tbl>
          </a:graphicData>
        </a:graphic>
      </p:graphicFrame>
      <p:sp>
        <p:nvSpPr>
          <p:cNvPr id="3" name="TextBox 3"/>
          <p:cNvSpPr txBox="1"/>
          <p:nvPr/>
        </p:nvSpPr>
        <p:spPr>
          <a:xfrm>
            <a:off x="7451377" y="9319166"/>
            <a:ext cx="3385245" cy="640080"/>
          </a:xfrm>
          <a:prstGeom prst="rect">
            <a:avLst/>
          </a:prstGeom>
        </p:spPr>
        <p:txBody>
          <a:bodyPr lIns="0" tIns="0" rIns="0" bIns="0" rtlCol="0" anchor="t">
            <a:spAutoFit/>
          </a:bodyPr>
          <a:lstStyle/>
          <a:p>
            <a:pPr algn="ctr">
              <a:lnSpc>
                <a:spcPts val="2520"/>
              </a:lnSpc>
            </a:pPr>
            <a:r>
              <a:rPr lang="en-US" sz="1800" b="1">
                <a:solidFill>
                  <a:srgbClr val="000000"/>
                </a:solidFill>
                <a:latin typeface="Poppins Medium"/>
                <a:ea typeface="Poppins Medium"/>
                <a:cs typeface="Poppins Medium"/>
                <a:sym typeface="Poppins Medium"/>
              </a:rPr>
              <a:t>(ideally, all are present on an inclusive college campus!)</a:t>
            </a:r>
          </a:p>
        </p:txBody>
      </p:sp>
      <p:sp>
        <p:nvSpPr>
          <p:cNvPr id="4" name="TextBox 4"/>
          <p:cNvSpPr txBox="1"/>
          <p:nvPr/>
        </p:nvSpPr>
        <p:spPr>
          <a:xfrm>
            <a:off x="2168925" y="137605"/>
            <a:ext cx="13950151" cy="1187450"/>
          </a:xfrm>
          <a:prstGeom prst="rect">
            <a:avLst/>
          </a:prstGeom>
        </p:spPr>
        <p:txBody>
          <a:bodyPr lIns="0" tIns="0" rIns="0" bIns="0" rtlCol="0" anchor="t">
            <a:spAutoFit/>
          </a:bodyPr>
          <a:lstStyle/>
          <a:p>
            <a:pPr marL="0" lvl="0" indent="0" algn="ctr">
              <a:lnSpc>
                <a:spcPts val="9099"/>
              </a:lnSpc>
              <a:spcBef>
                <a:spcPct val="0"/>
              </a:spcBef>
            </a:pPr>
            <a:r>
              <a:rPr lang="en-US" sz="6999" b="1" spc="-139">
                <a:solidFill>
                  <a:srgbClr val="383536"/>
                </a:solidFill>
                <a:latin typeface="Poppins Bold"/>
                <a:ea typeface="Poppins Bold"/>
                <a:cs typeface="Poppins Bold"/>
                <a:sym typeface="Poppins Bold"/>
              </a:rPr>
              <a:t>Intentional spaces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87424" y="2256525"/>
            <a:ext cx="9830718" cy="7001775"/>
          </a:xfrm>
          <a:custGeom>
            <a:avLst/>
            <a:gdLst/>
            <a:ahLst/>
            <a:cxnLst/>
            <a:rect l="l" t="t" r="r" b="b"/>
            <a:pathLst>
              <a:path w="9830718" h="7001775">
                <a:moveTo>
                  <a:pt x="0" y="0"/>
                </a:moveTo>
                <a:lnTo>
                  <a:pt x="9830718" y="0"/>
                </a:lnTo>
                <a:lnTo>
                  <a:pt x="9830718" y="7001775"/>
                </a:lnTo>
                <a:lnTo>
                  <a:pt x="0" y="7001775"/>
                </a:lnTo>
                <a:lnTo>
                  <a:pt x="0" y="0"/>
                </a:lnTo>
                <a:close/>
              </a:path>
            </a:pathLst>
          </a:custGeom>
          <a:blipFill>
            <a:blip r:embed="rId3"/>
            <a:stretch>
              <a:fillRect/>
            </a:stretch>
          </a:blipFill>
        </p:spPr>
        <p:txBody>
          <a:bodyPr/>
          <a:lstStyle/>
          <a:p>
            <a:endParaRPr lang="en-NL"/>
          </a:p>
        </p:txBody>
      </p:sp>
      <p:sp>
        <p:nvSpPr>
          <p:cNvPr id="3" name="TextBox 3"/>
          <p:cNvSpPr txBox="1"/>
          <p:nvPr/>
        </p:nvSpPr>
        <p:spPr>
          <a:xfrm>
            <a:off x="1558220" y="1038225"/>
            <a:ext cx="15171560" cy="752475"/>
          </a:xfrm>
          <a:prstGeom prst="rect">
            <a:avLst/>
          </a:prstGeom>
        </p:spPr>
        <p:txBody>
          <a:bodyPr lIns="0" tIns="0" rIns="0" bIns="0" rtlCol="0" anchor="t">
            <a:spAutoFit/>
          </a:bodyPr>
          <a:lstStyle/>
          <a:p>
            <a:pPr marL="0" lvl="0" indent="0" algn="ctr">
              <a:lnSpc>
                <a:spcPts val="5400"/>
              </a:lnSpc>
              <a:spcBef>
                <a:spcPct val="0"/>
              </a:spcBef>
            </a:pPr>
            <a:r>
              <a:rPr lang="en-US" sz="5000" b="1" spc="-50">
                <a:solidFill>
                  <a:srgbClr val="383536"/>
                </a:solidFill>
                <a:latin typeface="Poppins Bold"/>
                <a:ea typeface="Poppins Bold"/>
                <a:cs typeface="Poppins Bold"/>
                <a:sym typeface="Poppins Bold"/>
              </a:rPr>
              <a:t>Getting comfortable with the uncomfortable</a:t>
            </a:r>
          </a:p>
        </p:txBody>
      </p:sp>
      <p:grpSp>
        <p:nvGrpSpPr>
          <p:cNvPr id="4" name="Group 4"/>
          <p:cNvGrpSpPr/>
          <p:nvPr/>
        </p:nvGrpSpPr>
        <p:grpSpPr>
          <a:xfrm>
            <a:off x="13418142" y="8731247"/>
            <a:ext cx="4470690" cy="1054106"/>
            <a:chOff x="0" y="0"/>
            <a:chExt cx="5960920" cy="1405475"/>
          </a:xfrm>
        </p:grpSpPr>
        <p:sp>
          <p:nvSpPr>
            <p:cNvPr id="5" name="Freeform 5"/>
            <p:cNvSpPr/>
            <p:nvPr/>
          </p:nvSpPr>
          <p:spPr>
            <a:xfrm>
              <a:off x="2506019" y="0"/>
              <a:ext cx="3454901" cy="1404993"/>
            </a:xfrm>
            <a:custGeom>
              <a:avLst/>
              <a:gdLst/>
              <a:ahLst/>
              <a:cxnLst/>
              <a:rect l="l" t="t" r="r" b="b"/>
              <a:pathLst>
                <a:path w="3454901" h="1404993">
                  <a:moveTo>
                    <a:pt x="0" y="0"/>
                  </a:moveTo>
                  <a:lnTo>
                    <a:pt x="3454901" y="0"/>
                  </a:lnTo>
                  <a:lnTo>
                    <a:pt x="3454901" y="1404993"/>
                  </a:lnTo>
                  <a:lnTo>
                    <a:pt x="0" y="1404993"/>
                  </a:lnTo>
                  <a:lnTo>
                    <a:pt x="0" y="0"/>
                  </a:lnTo>
                  <a:close/>
                </a:path>
              </a:pathLst>
            </a:custGeom>
            <a:blipFill>
              <a:blip r:embed="rId4"/>
              <a:stretch>
                <a:fillRect/>
              </a:stretch>
            </a:blipFill>
          </p:spPr>
          <p:txBody>
            <a:bodyPr/>
            <a:lstStyle/>
            <a:p>
              <a:endParaRPr lang="en-NL"/>
            </a:p>
          </p:txBody>
        </p:sp>
        <p:sp>
          <p:nvSpPr>
            <p:cNvPr id="6" name="Freeform 6"/>
            <p:cNvSpPr/>
            <p:nvPr/>
          </p:nvSpPr>
          <p:spPr>
            <a:xfrm>
              <a:off x="0" y="362304"/>
              <a:ext cx="2150414" cy="747017"/>
            </a:xfrm>
            <a:custGeom>
              <a:avLst/>
              <a:gdLst/>
              <a:ahLst/>
              <a:cxnLst/>
              <a:rect l="l" t="t" r="r" b="b"/>
              <a:pathLst>
                <a:path w="2150414" h="747017">
                  <a:moveTo>
                    <a:pt x="0" y="0"/>
                  </a:moveTo>
                  <a:lnTo>
                    <a:pt x="2150414" y="0"/>
                  </a:lnTo>
                  <a:lnTo>
                    <a:pt x="2150414" y="747017"/>
                  </a:lnTo>
                  <a:lnTo>
                    <a:pt x="0" y="747017"/>
                  </a:lnTo>
                  <a:lnTo>
                    <a:pt x="0" y="0"/>
                  </a:lnTo>
                  <a:close/>
                </a:path>
              </a:pathLst>
            </a:custGeom>
            <a:blipFill>
              <a:blip r:embed="rId5"/>
              <a:stretch>
                <a:fillRect/>
              </a:stretch>
            </a:blipFill>
          </p:spPr>
          <p:txBody>
            <a:bodyPr/>
            <a:lstStyle/>
            <a:p>
              <a:endParaRPr lang="en-NL"/>
            </a:p>
          </p:txBody>
        </p:sp>
        <p:sp>
          <p:nvSpPr>
            <p:cNvPr id="7" name="AutoShape 7"/>
            <p:cNvSpPr/>
            <p:nvPr/>
          </p:nvSpPr>
          <p:spPr>
            <a:xfrm flipH="1" flipV="1">
              <a:off x="2493320" y="66632"/>
              <a:ext cx="25397" cy="1338361"/>
            </a:xfrm>
            <a:prstGeom prst="line">
              <a:avLst/>
            </a:prstGeom>
            <a:ln w="50800" cap="flat">
              <a:solidFill>
                <a:srgbClr val="000000"/>
              </a:solidFill>
              <a:prstDash val="solid"/>
              <a:headEnd type="none" w="sm" len="sm"/>
              <a:tailEnd type="none" w="sm" len="sm"/>
            </a:ln>
          </p:spPr>
          <p:txBody>
            <a:bodyPr/>
            <a:lstStyle/>
            <a:p>
              <a:endParaRPr lang="en-NL"/>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Facilitating a safe(r) space</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grpSp>
        <p:nvGrpSpPr>
          <p:cNvPr id="7" name="Group 7"/>
          <p:cNvGrpSpPr/>
          <p:nvPr/>
        </p:nvGrpSpPr>
        <p:grpSpPr>
          <a:xfrm>
            <a:off x="6617260" y="5801248"/>
            <a:ext cx="4582280" cy="4430507"/>
            <a:chOff x="0" y="0"/>
            <a:chExt cx="6109707" cy="5907342"/>
          </a:xfrm>
        </p:grpSpPr>
        <p:sp>
          <p:nvSpPr>
            <p:cNvPr id="8" name="TextBox 8"/>
            <p:cNvSpPr txBox="1"/>
            <p:nvPr/>
          </p:nvSpPr>
          <p:spPr>
            <a:xfrm>
              <a:off x="0" y="1238399"/>
              <a:ext cx="6109707" cy="4668943"/>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Historically, safe(r) spaces mainly organized for </a:t>
              </a:r>
              <a:r>
                <a:rPr lang="en-US" sz="2199" b="1">
                  <a:solidFill>
                    <a:srgbClr val="000000"/>
                  </a:solidFill>
                  <a:latin typeface="Poppins Bold"/>
                  <a:ea typeface="Poppins Bold"/>
                  <a:cs typeface="Poppins Bold"/>
                  <a:sym typeface="Poppins Bold"/>
                </a:rPr>
                <a:t>marginalized or vulnerable</a:t>
              </a:r>
              <a:r>
                <a:rPr lang="en-US" sz="2199">
                  <a:solidFill>
                    <a:srgbClr val="000000"/>
                  </a:solidFill>
                  <a:latin typeface="Poppins Light"/>
                  <a:ea typeface="Poppins Light"/>
                  <a:cs typeface="Poppins Light"/>
                  <a:sym typeface="Poppins Light"/>
                </a:rPr>
                <a:t> peoples</a:t>
              </a:r>
            </a:p>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‘Everyone is welcome’ ≠  everyone is safe ⟶ therefore safe(r) spaces have to ‘exclude’ those who may cause harm</a:t>
              </a:r>
            </a:p>
          </p:txBody>
        </p:sp>
        <p:sp>
          <p:nvSpPr>
            <p:cNvPr id="9" name="TextBox 9"/>
            <p:cNvSpPr txBox="1"/>
            <p:nvPr/>
          </p:nvSpPr>
          <p:spPr>
            <a:xfrm>
              <a:off x="0" y="-57150"/>
              <a:ext cx="6109707" cy="666750"/>
            </a:xfrm>
            <a:prstGeom prst="rect">
              <a:avLst/>
            </a:prstGeom>
          </p:spPr>
          <p:txBody>
            <a:bodyPr lIns="0" tIns="0" rIns="0" bIns="0" rtlCol="0" anchor="t">
              <a:spAutoFit/>
            </a:bodyPr>
            <a:lstStyle/>
            <a:p>
              <a:pPr algn="l">
                <a:lnSpc>
                  <a:spcPts val="3900"/>
                </a:lnSpc>
              </a:pPr>
              <a:r>
                <a:rPr lang="en-US" sz="3000" spc="120">
                  <a:solidFill>
                    <a:srgbClr val="CC2A49"/>
                  </a:solidFill>
                  <a:latin typeface="Poppins"/>
                  <a:ea typeface="Poppins"/>
                  <a:cs typeface="Poppins"/>
                  <a:sym typeface="Poppins"/>
                </a:rPr>
                <a:t>SAFE </a:t>
              </a:r>
              <a:r>
                <a:rPr lang="en-US" sz="3000" b="1" spc="120">
                  <a:solidFill>
                    <a:srgbClr val="CC2A49"/>
                  </a:solidFill>
                  <a:latin typeface="Poppins Bold"/>
                  <a:ea typeface="Poppins Bold"/>
                  <a:cs typeface="Poppins Bold"/>
                  <a:sym typeface="Poppins Bold"/>
                </a:rPr>
                <a:t>FOR WHO?</a:t>
              </a:r>
            </a:p>
          </p:txBody>
        </p:sp>
        <p:sp>
          <p:nvSpPr>
            <p:cNvPr id="10" name="AutoShape 10"/>
            <p:cNvSpPr/>
            <p:nvPr/>
          </p:nvSpPr>
          <p:spPr>
            <a:xfrm>
              <a:off x="0" y="952575"/>
              <a:ext cx="6109707" cy="0"/>
            </a:xfrm>
            <a:prstGeom prst="line">
              <a:avLst/>
            </a:prstGeom>
            <a:ln w="25400" cap="rnd">
              <a:solidFill>
                <a:srgbClr val="F36F38"/>
              </a:solidFill>
              <a:prstDash val="solid"/>
              <a:headEnd type="none" w="sm" len="sm"/>
              <a:tailEnd type="none" w="sm" len="sm"/>
            </a:ln>
          </p:spPr>
          <p:txBody>
            <a:bodyPr/>
            <a:lstStyle/>
            <a:p>
              <a:endParaRPr lang="en-NL"/>
            </a:p>
          </p:txBody>
        </p:sp>
      </p:grpSp>
      <p:grpSp>
        <p:nvGrpSpPr>
          <p:cNvPr id="11" name="Group 11"/>
          <p:cNvGrpSpPr/>
          <p:nvPr/>
        </p:nvGrpSpPr>
        <p:grpSpPr>
          <a:xfrm>
            <a:off x="1028700" y="2876638"/>
            <a:ext cx="4582280" cy="3649457"/>
            <a:chOff x="0" y="0"/>
            <a:chExt cx="6109707" cy="4865942"/>
          </a:xfrm>
        </p:grpSpPr>
        <p:sp>
          <p:nvSpPr>
            <p:cNvPr id="12" name="TextBox 12"/>
            <p:cNvSpPr txBox="1"/>
            <p:nvPr/>
          </p:nvSpPr>
          <p:spPr>
            <a:xfrm>
              <a:off x="0" y="1238399"/>
              <a:ext cx="6109707" cy="3627543"/>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Typically </a:t>
              </a:r>
              <a:r>
                <a:rPr lang="en-US" sz="2199" b="1" i="1">
                  <a:solidFill>
                    <a:srgbClr val="000000"/>
                  </a:solidFill>
                  <a:latin typeface="Poppins Bold Italics"/>
                  <a:ea typeface="Poppins Bold Italics"/>
                  <a:cs typeface="Poppins Bold Italics"/>
                  <a:sym typeface="Poppins Bold Italics"/>
                </a:rPr>
                <a:t>outside</a:t>
              </a:r>
              <a:r>
                <a:rPr lang="en-US" sz="2199" b="1">
                  <a:solidFill>
                    <a:srgbClr val="000000"/>
                  </a:solidFill>
                  <a:latin typeface="Poppins Bold"/>
                  <a:ea typeface="Poppins Bold"/>
                  <a:cs typeface="Poppins Bold"/>
                  <a:sym typeface="Poppins Bold"/>
                </a:rPr>
                <a:t> the classroom</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(Student-led)</a:t>
              </a:r>
              <a:r>
                <a:rPr lang="en-US" sz="2199">
                  <a:solidFill>
                    <a:srgbClr val="000000"/>
                  </a:solidFill>
                  <a:latin typeface="Poppins Light"/>
                  <a:ea typeface="Poppins Light"/>
                  <a:cs typeface="Poppins Light"/>
                  <a:sym typeface="Poppins Light"/>
                </a:rPr>
                <a:t> peer-to-peer initiatives</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Institutional </a:t>
              </a:r>
              <a:r>
                <a:rPr lang="en-US" sz="2199">
                  <a:solidFill>
                    <a:srgbClr val="000000"/>
                  </a:solidFill>
                  <a:latin typeface="Poppins Light"/>
                  <a:ea typeface="Poppins Light"/>
                  <a:cs typeface="Poppins Light"/>
                  <a:sym typeface="Poppins Light"/>
                </a:rPr>
                <a:t>trustees, counsellors, teachers and services providing support</a:t>
              </a:r>
            </a:p>
          </p:txBody>
        </p:sp>
        <p:sp>
          <p:nvSpPr>
            <p:cNvPr id="13" name="TextBox 13"/>
            <p:cNvSpPr txBox="1"/>
            <p:nvPr/>
          </p:nvSpPr>
          <p:spPr>
            <a:xfrm>
              <a:off x="0" y="-57150"/>
              <a:ext cx="6109707" cy="666750"/>
            </a:xfrm>
            <a:prstGeom prst="rect">
              <a:avLst/>
            </a:prstGeom>
          </p:spPr>
          <p:txBody>
            <a:bodyPr lIns="0" tIns="0" rIns="0" bIns="0" rtlCol="0" anchor="t">
              <a:spAutoFit/>
            </a:bodyPr>
            <a:lstStyle/>
            <a:p>
              <a:pPr algn="l">
                <a:lnSpc>
                  <a:spcPts val="3900"/>
                </a:lnSpc>
              </a:pPr>
              <a:r>
                <a:rPr lang="en-US" sz="3000" b="1" spc="120">
                  <a:solidFill>
                    <a:srgbClr val="CC2A49"/>
                  </a:solidFill>
                  <a:latin typeface="Poppins Bold"/>
                  <a:ea typeface="Poppins Bold"/>
                  <a:cs typeface="Poppins Bold"/>
                  <a:sym typeface="Poppins Bold"/>
                </a:rPr>
                <a:t>WHERE </a:t>
              </a:r>
              <a:r>
                <a:rPr lang="en-US" sz="3000" spc="120">
                  <a:solidFill>
                    <a:srgbClr val="CC2A49"/>
                  </a:solidFill>
                  <a:latin typeface="Poppins"/>
                  <a:ea typeface="Poppins"/>
                  <a:cs typeface="Poppins"/>
                  <a:sym typeface="Poppins"/>
                </a:rPr>
                <a:t>&amp; </a:t>
              </a:r>
              <a:r>
                <a:rPr lang="en-US" sz="3000" b="1" spc="120">
                  <a:solidFill>
                    <a:srgbClr val="CC2A49"/>
                  </a:solidFill>
                  <a:latin typeface="Poppins Bold"/>
                  <a:ea typeface="Poppins Bold"/>
                  <a:cs typeface="Poppins Bold"/>
                  <a:sym typeface="Poppins Bold"/>
                </a:rPr>
                <a:t>BY WHO?</a:t>
              </a:r>
            </a:p>
          </p:txBody>
        </p:sp>
        <p:sp>
          <p:nvSpPr>
            <p:cNvPr id="14" name="AutoShape 14"/>
            <p:cNvSpPr/>
            <p:nvPr/>
          </p:nvSpPr>
          <p:spPr>
            <a:xfrm>
              <a:off x="0" y="952575"/>
              <a:ext cx="6109707" cy="0"/>
            </a:xfrm>
            <a:prstGeom prst="line">
              <a:avLst/>
            </a:prstGeom>
            <a:ln w="25400" cap="rnd">
              <a:solidFill>
                <a:srgbClr val="F36F38"/>
              </a:solidFill>
              <a:prstDash val="solid"/>
              <a:headEnd type="none" w="sm" len="sm"/>
              <a:tailEnd type="none" w="sm" len="sm"/>
            </a:ln>
          </p:spPr>
          <p:txBody>
            <a:bodyPr/>
            <a:lstStyle/>
            <a:p>
              <a:endParaRPr lang="en-NL"/>
            </a:p>
          </p:txBody>
        </p:sp>
      </p:grpSp>
      <p:grpSp>
        <p:nvGrpSpPr>
          <p:cNvPr id="15" name="Group 15"/>
          <p:cNvGrpSpPr/>
          <p:nvPr/>
        </p:nvGrpSpPr>
        <p:grpSpPr>
          <a:xfrm>
            <a:off x="12205820" y="2835167"/>
            <a:ext cx="4575313" cy="4821032"/>
            <a:chOff x="0" y="0"/>
            <a:chExt cx="6100417" cy="6428042"/>
          </a:xfrm>
        </p:grpSpPr>
        <p:sp>
          <p:nvSpPr>
            <p:cNvPr id="16" name="TextBox 16"/>
            <p:cNvSpPr txBox="1"/>
            <p:nvPr/>
          </p:nvSpPr>
          <p:spPr>
            <a:xfrm>
              <a:off x="0" y="1238399"/>
              <a:ext cx="6100417" cy="5189643"/>
            </a:xfrm>
            <a:prstGeom prst="rect">
              <a:avLst/>
            </a:prstGeom>
          </p:spPr>
          <p:txBody>
            <a:bodyPr lIns="0" tIns="0" rIns="0" bIns="0" rtlCol="0" anchor="t">
              <a:spAutoFit/>
            </a:bodyPr>
            <a:lstStyle/>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(In)formal conditions and procedures </a:t>
              </a:r>
              <a:r>
                <a:rPr lang="en-US" sz="2199">
                  <a:solidFill>
                    <a:srgbClr val="000000"/>
                  </a:solidFill>
                  <a:latin typeface="Poppins Light"/>
                  <a:ea typeface="Poppins Light"/>
                  <a:cs typeface="Poppins Light"/>
                  <a:sym typeface="Poppins Light"/>
                </a:rPr>
                <a:t>to ensure a greater feeling of safety, trust and belonging for target group</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Deep compassion and (critical) understanding </a:t>
              </a:r>
              <a:r>
                <a:rPr lang="en-US" sz="2199">
                  <a:solidFill>
                    <a:srgbClr val="000000"/>
                  </a:solidFill>
                  <a:latin typeface="Poppins Light"/>
                  <a:ea typeface="Poppins Light"/>
                  <a:cs typeface="Poppins Light"/>
                  <a:sym typeface="Poppins Light"/>
                </a:rPr>
                <a:t>of lived experiences</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Strive to eliminate harm </a:t>
              </a:r>
              <a:r>
                <a:rPr lang="en-US" sz="2199">
                  <a:solidFill>
                    <a:srgbClr val="000000"/>
                  </a:solidFill>
                  <a:latin typeface="Poppins Light"/>
                  <a:ea typeface="Poppins Light"/>
                  <a:cs typeface="Poppins Light"/>
                  <a:sym typeface="Poppins Light"/>
                </a:rPr>
                <a:t>in and around the space</a:t>
              </a:r>
            </a:p>
          </p:txBody>
        </p:sp>
        <p:sp>
          <p:nvSpPr>
            <p:cNvPr id="17" name="TextBox 17"/>
            <p:cNvSpPr txBox="1"/>
            <p:nvPr/>
          </p:nvSpPr>
          <p:spPr>
            <a:xfrm>
              <a:off x="0" y="-57150"/>
              <a:ext cx="6100417" cy="666750"/>
            </a:xfrm>
            <a:prstGeom prst="rect">
              <a:avLst/>
            </a:prstGeom>
          </p:spPr>
          <p:txBody>
            <a:bodyPr lIns="0" tIns="0" rIns="0" bIns="0" rtlCol="0" anchor="t">
              <a:spAutoFit/>
            </a:bodyPr>
            <a:lstStyle/>
            <a:p>
              <a:pPr algn="l">
                <a:lnSpc>
                  <a:spcPts val="3900"/>
                </a:lnSpc>
              </a:pPr>
              <a:r>
                <a:rPr lang="en-US" sz="3000" b="1" spc="120">
                  <a:solidFill>
                    <a:srgbClr val="CC2A49"/>
                  </a:solidFill>
                  <a:latin typeface="Poppins Bold"/>
                  <a:ea typeface="Poppins Bold"/>
                  <a:cs typeface="Poppins Bold"/>
                  <a:sym typeface="Poppins Bold"/>
                </a:rPr>
                <a:t>HOW </a:t>
              </a:r>
              <a:r>
                <a:rPr lang="en-US" sz="3000" spc="120">
                  <a:solidFill>
                    <a:srgbClr val="CC2A49"/>
                  </a:solidFill>
                  <a:latin typeface="Poppins"/>
                  <a:ea typeface="Poppins"/>
                  <a:cs typeface="Poppins"/>
                  <a:sym typeface="Poppins"/>
                </a:rPr>
                <a:t>TO FACILITATE?</a:t>
              </a:r>
            </a:p>
          </p:txBody>
        </p:sp>
        <p:sp>
          <p:nvSpPr>
            <p:cNvPr id="18" name="AutoShape 18"/>
            <p:cNvSpPr/>
            <p:nvPr/>
          </p:nvSpPr>
          <p:spPr>
            <a:xfrm>
              <a:off x="0" y="952575"/>
              <a:ext cx="6100417" cy="0"/>
            </a:xfrm>
            <a:prstGeom prst="line">
              <a:avLst/>
            </a:prstGeom>
            <a:ln w="25400" cap="rnd">
              <a:solidFill>
                <a:srgbClr val="F36F38"/>
              </a:solidFill>
              <a:prstDash val="solid"/>
              <a:headEnd type="none" w="sm" len="sm"/>
              <a:tailEnd type="none" w="sm" len="sm"/>
            </a:ln>
          </p:spPr>
          <p:txBody>
            <a:bodyPr/>
            <a:lstStyle/>
            <a:p>
              <a:endParaRPr lang="en-NL"/>
            </a:p>
          </p:txBody>
        </p:sp>
      </p:grpSp>
      <p:sp>
        <p:nvSpPr>
          <p:cNvPr id="19" name="Freeform 19"/>
          <p:cNvSpPr/>
          <p:nvPr/>
        </p:nvSpPr>
        <p:spPr>
          <a:xfrm>
            <a:off x="11540386" y="4286450"/>
            <a:ext cx="665434" cy="237893"/>
          </a:xfrm>
          <a:custGeom>
            <a:avLst/>
            <a:gdLst/>
            <a:ahLst/>
            <a:cxnLst/>
            <a:rect l="l" t="t" r="r" b="b"/>
            <a:pathLst>
              <a:path w="665434" h="237893">
                <a:moveTo>
                  <a:pt x="0" y="0"/>
                </a:moveTo>
                <a:lnTo>
                  <a:pt x="665434" y="0"/>
                </a:lnTo>
                <a:lnTo>
                  <a:pt x="665434" y="237892"/>
                </a:lnTo>
                <a:lnTo>
                  <a:pt x="0" y="2378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sp>
        <p:nvSpPr>
          <p:cNvPr id="20" name="Freeform 20"/>
          <p:cNvSpPr/>
          <p:nvPr/>
        </p:nvSpPr>
        <p:spPr>
          <a:xfrm rot="4575044" flipH="1">
            <a:off x="15262085" y="8038922"/>
            <a:ext cx="623007" cy="222725"/>
          </a:xfrm>
          <a:custGeom>
            <a:avLst/>
            <a:gdLst/>
            <a:ahLst/>
            <a:cxnLst/>
            <a:rect l="l" t="t" r="r" b="b"/>
            <a:pathLst>
              <a:path w="623007" h="222725">
                <a:moveTo>
                  <a:pt x="623007" y="0"/>
                </a:moveTo>
                <a:lnTo>
                  <a:pt x="0" y="0"/>
                </a:lnTo>
                <a:lnTo>
                  <a:pt x="0" y="222725"/>
                </a:lnTo>
                <a:lnTo>
                  <a:pt x="623007" y="222725"/>
                </a:lnTo>
                <a:lnTo>
                  <a:pt x="6230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sp>
        <p:nvSpPr>
          <p:cNvPr id="21" name="TextBox 21"/>
          <p:cNvSpPr txBox="1"/>
          <p:nvPr/>
        </p:nvSpPr>
        <p:spPr>
          <a:xfrm>
            <a:off x="8751046" y="3899619"/>
            <a:ext cx="2657481" cy="954405"/>
          </a:xfrm>
          <a:prstGeom prst="rect">
            <a:avLst/>
          </a:prstGeom>
        </p:spPr>
        <p:txBody>
          <a:bodyPr lIns="0" tIns="0" rIns="0" bIns="0" rtlCol="0" anchor="t">
            <a:spAutoFit/>
          </a:bodyPr>
          <a:lstStyle/>
          <a:p>
            <a:pPr algn="r">
              <a:lnSpc>
                <a:spcPts val="2520"/>
              </a:lnSpc>
            </a:pPr>
            <a:r>
              <a:rPr lang="en-US" sz="1800">
                <a:solidFill>
                  <a:srgbClr val="000000"/>
                </a:solidFill>
                <a:latin typeface="Poppins Light"/>
                <a:ea typeface="Poppins Light"/>
                <a:cs typeface="Poppins Light"/>
                <a:sym typeface="Poppins Light"/>
              </a:rPr>
              <a:t>(Either pre-determined, collectively drafted or organically emerging)</a:t>
            </a:r>
          </a:p>
        </p:txBody>
      </p:sp>
      <p:sp>
        <p:nvSpPr>
          <p:cNvPr id="22" name="TextBox 22"/>
          <p:cNvSpPr txBox="1"/>
          <p:nvPr/>
        </p:nvSpPr>
        <p:spPr>
          <a:xfrm>
            <a:off x="13690927" y="8422180"/>
            <a:ext cx="3090206" cy="640080"/>
          </a:xfrm>
          <a:prstGeom prst="rect">
            <a:avLst/>
          </a:prstGeom>
        </p:spPr>
        <p:txBody>
          <a:bodyPr lIns="0" tIns="0" rIns="0" bIns="0" rtlCol="0" anchor="t">
            <a:spAutoFit/>
          </a:bodyPr>
          <a:lstStyle/>
          <a:p>
            <a:pPr algn="r">
              <a:lnSpc>
                <a:spcPts val="2520"/>
              </a:lnSpc>
            </a:pPr>
            <a:r>
              <a:rPr lang="en-US" sz="1800">
                <a:solidFill>
                  <a:srgbClr val="000000"/>
                </a:solidFill>
                <a:latin typeface="Poppins Light"/>
                <a:ea typeface="Poppins Light"/>
                <a:cs typeface="Poppins Light"/>
                <a:sym typeface="Poppins Light"/>
              </a:rPr>
              <a:t>(Balance between accessibility and visibility)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Example safe(r) space</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7" name="Freeform 7"/>
          <p:cNvSpPr/>
          <p:nvPr/>
        </p:nvSpPr>
        <p:spPr>
          <a:xfrm>
            <a:off x="8759270" y="3595155"/>
            <a:ext cx="8500030" cy="5663145"/>
          </a:xfrm>
          <a:custGeom>
            <a:avLst/>
            <a:gdLst/>
            <a:ahLst/>
            <a:cxnLst/>
            <a:rect l="l" t="t" r="r" b="b"/>
            <a:pathLst>
              <a:path w="8500030" h="5663145">
                <a:moveTo>
                  <a:pt x="0" y="0"/>
                </a:moveTo>
                <a:lnTo>
                  <a:pt x="8500030" y="0"/>
                </a:lnTo>
                <a:lnTo>
                  <a:pt x="8500030" y="5663145"/>
                </a:lnTo>
                <a:lnTo>
                  <a:pt x="0" y="5663145"/>
                </a:lnTo>
                <a:lnTo>
                  <a:pt x="0" y="0"/>
                </a:lnTo>
                <a:close/>
              </a:path>
            </a:pathLst>
          </a:custGeom>
          <a:blipFill>
            <a:blip r:embed="rId5"/>
            <a:stretch>
              <a:fillRect/>
            </a:stretch>
          </a:blipFill>
        </p:spPr>
        <p:txBody>
          <a:bodyPr/>
          <a:lstStyle/>
          <a:p>
            <a:endParaRPr lang="en-NL"/>
          </a:p>
        </p:txBody>
      </p:sp>
      <p:sp>
        <p:nvSpPr>
          <p:cNvPr id="8" name="Freeform 8"/>
          <p:cNvSpPr/>
          <p:nvPr/>
        </p:nvSpPr>
        <p:spPr>
          <a:xfrm>
            <a:off x="1146716" y="2983426"/>
            <a:ext cx="7154148" cy="4910227"/>
          </a:xfrm>
          <a:custGeom>
            <a:avLst/>
            <a:gdLst/>
            <a:ahLst/>
            <a:cxnLst/>
            <a:rect l="l" t="t" r="r" b="b"/>
            <a:pathLst>
              <a:path w="7154148" h="4910227">
                <a:moveTo>
                  <a:pt x="0" y="0"/>
                </a:moveTo>
                <a:lnTo>
                  <a:pt x="7154148" y="0"/>
                </a:lnTo>
                <a:lnTo>
                  <a:pt x="7154148" y="4910227"/>
                </a:lnTo>
                <a:lnTo>
                  <a:pt x="0" y="4910227"/>
                </a:lnTo>
                <a:lnTo>
                  <a:pt x="0" y="0"/>
                </a:lnTo>
                <a:close/>
              </a:path>
            </a:pathLst>
          </a:custGeom>
          <a:blipFill>
            <a:blip r:embed="rId6"/>
            <a:stretch>
              <a:fillRect/>
            </a:stretch>
          </a:blipFill>
        </p:spPr>
        <p:txBody>
          <a:bodyPr/>
          <a:lstStyle/>
          <a:p>
            <a:endParaRPr lang="en-NL"/>
          </a:p>
        </p:txBody>
      </p:sp>
      <p:sp>
        <p:nvSpPr>
          <p:cNvPr id="9" name="TextBox 9"/>
          <p:cNvSpPr txBox="1"/>
          <p:nvPr/>
        </p:nvSpPr>
        <p:spPr>
          <a:xfrm>
            <a:off x="1028700" y="9526623"/>
            <a:ext cx="15925233" cy="509905"/>
          </a:xfrm>
          <a:prstGeom prst="rect">
            <a:avLst/>
          </a:prstGeom>
        </p:spPr>
        <p:txBody>
          <a:bodyPr lIns="0" tIns="0" rIns="0" bIns="0" rtlCol="0" anchor="t">
            <a:spAutoFit/>
          </a:bodyPr>
          <a:lstStyle/>
          <a:p>
            <a:pPr algn="ctr">
              <a:lnSpc>
                <a:spcPts val="3920"/>
              </a:lnSpc>
            </a:pPr>
            <a:r>
              <a:rPr lang="en-US" sz="2800">
                <a:solidFill>
                  <a:srgbClr val="383536"/>
                </a:solidFill>
                <a:latin typeface="Poppins"/>
                <a:ea typeface="Poppins"/>
                <a:cs typeface="Poppins"/>
                <a:sym typeface="Poppins"/>
              </a:rPr>
              <a:t>LGBTQIA+ center within the UCLA Bruin Resource Center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Considerations safe(r) spaces</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AutoShape 5"/>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6" name="TextBox 6"/>
          <p:cNvSpPr txBox="1"/>
          <p:nvPr/>
        </p:nvSpPr>
        <p:spPr>
          <a:xfrm>
            <a:off x="831068" y="2541751"/>
            <a:ext cx="16428232" cy="7502524"/>
          </a:xfrm>
          <a:prstGeom prst="rect">
            <a:avLst/>
          </a:prstGeom>
        </p:spPr>
        <p:txBody>
          <a:bodyPr lIns="0" tIns="0" rIns="0" bIns="0" rtlCol="0" anchor="t">
            <a:spAutoFit/>
          </a:bodyPr>
          <a:lstStyle/>
          <a:p>
            <a:pPr algn="just">
              <a:lnSpc>
                <a:spcPts val="4340"/>
              </a:lnSpc>
            </a:pPr>
            <a:r>
              <a:rPr lang="en-US" sz="3100" b="1">
                <a:solidFill>
                  <a:srgbClr val="383536"/>
                </a:solidFill>
                <a:latin typeface="Poppins Bold"/>
                <a:ea typeface="Poppins Bold"/>
                <a:cs typeface="Poppins Bold"/>
                <a:sym typeface="Poppins Bold"/>
              </a:rPr>
              <a:t>Spaces to complain, report or give feedback</a:t>
            </a:r>
          </a:p>
          <a:p>
            <a:pPr algn="just">
              <a:lnSpc>
                <a:spcPts val="4340"/>
              </a:lnSpc>
            </a:pPr>
            <a:r>
              <a:rPr lang="en-US" sz="3100">
                <a:solidFill>
                  <a:srgbClr val="383536"/>
                </a:solidFill>
                <a:latin typeface="Poppins"/>
                <a:ea typeface="Poppins"/>
                <a:cs typeface="Poppins"/>
                <a:sym typeface="Poppins"/>
              </a:rPr>
              <a:t>Safe(r) spaces can offer individual support, but can also be a starting point for (institutional) change</a:t>
            </a:r>
          </a:p>
          <a:p>
            <a:pPr algn="just">
              <a:lnSpc>
                <a:spcPts val="4340"/>
              </a:lnSpc>
            </a:pPr>
            <a:endParaRPr lang="en-US" sz="3100">
              <a:solidFill>
                <a:srgbClr val="383536"/>
              </a:solidFill>
              <a:latin typeface="Poppins"/>
              <a:ea typeface="Poppins"/>
              <a:cs typeface="Poppins"/>
              <a:sym typeface="Poppins"/>
            </a:endParaRPr>
          </a:p>
          <a:p>
            <a:pPr algn="just">
              <a:lnSpc>
                <a:spcPts val="4340"/>
              </a:lnSpc>
            </a:pPr>
            <a:r>
              <a:rPr lang="en-US" sz="3100">
                <a:solidFill>
                  <a:srgbClr val="383536"/>
                </a:solidFill>
                <a:latin typeface="Poppins"/>
                <a:ea typeface="Poppins"/>
                <a:cs typeface="Poppins"/>
                <a:sym typeface="Poppins"/>
              </a:rPr>
              <a:t>However, common problem of underreporting in spaces that are supposed to be ‘safe’ to report. </a:t>
            </a:r>
            <a:r>
              <a:rPr lang="en-US" sz="3100" i="1">
                <a:solidFill>
                  <a:srgbClr val="383536"/>
                </a:solidFill>
                <a:latin typeface="Poppins Italics"/>
                <a:ea typeface="Poppins Italics"/>
                <a:cs typeface="Poppins Italics"/>
                <a:sym typeface="Poppins Italics"/>
              </a:rPr>
              <a:t>In part due to:</a:t>
            </a:r>
          </a:p>
          <a:p>
            <a:pPr marL="669293" lvl="1" indent="-334646" algn="just">
              <a:lnSpc>
                <a:spcPts val="4340"/>
              </a:lnSpc>
              <a:buFont typeface="Arial"/>
              <a:buChar char="•"/>
            </a:pPr>
            <a:r>
              <a:rPr lang="en-US" sz="3100" b="1">
                <a:solidFill>
                  <a:srgbClr val="383536"/>
                </a:solidFill>
                <a:latin typeface="Poppins Bold"/>
                <a:ea typeface="Poppins Bold"/>
                <a:cs typeface="Poppins Bold"/>
                <a:sym typeface="Poppins Bold"/>
              </a:rPr>
              <a:t>Expectations</a:t>
            </a:r>
            <a:r>
              <a:rPr lang="en-US" sz="3100">
                <a:solidFill>
                  <a:srgbClr val="383536"/>
                </a:solidFill>
                <a:latin typeface="Poppins"/>
                <a:ea typeface="Poppins"/>
                <a:cs typeface="Poppins"/>
                <a:sym typeface="Poppins"/>
              </a:rPr>
              <a:t>: Lack of trust that institution will take report seriously</a:t>
            </a:r>
          </a:p>
          <a:p>
            <a:pPr marL="669293" lvl="1" indent="-334646" algn="just">
              <a:lnSpc>
                <a:spcPts val="4340"/>
              </a:lnSpc>
              <a:buFont typeface="Arial"/>
              <a:buChar char="•"/>
            </a:pPr>
            <a:r>
              <a:rPr lang="en-US" sz="3100" b="1">
                <a:solidFill>
                  <a:srgbClr val="383536"/>
                </a:solidFill>
                <a:latin typeface="Poppins Bold"/>
                <a:ea typeface="Poppins Bold"/>
                <a:cs typeface="Poppins Bold"/>
                <a:sym typeface="Poppins Bold"/>
              </a:rPr>
              <a:t>‘The brick wall’</a:t>
            </a:r>
            <a:r>
              <a:rPr lang="en-US" sz="3100">
                <a:solidFill>
                  <a:srgbClr val="383536"/>
                </a:solidFill>
                <a:latin typeface="Poppins"/>
                <a:ea typeface="Poppins"/>
                <a:cs typeface="Poppins"/>
                <a:sym typeface="Poppins"/>
              </a:rPr>
              <a:t>: Institutions are resistant to change</a:t>
            </a:r>
          </a:p>
          <a:p>
            <a:pPr marL="669293" lvl="1" indent="-334646" algn="just">
              <a:lnSpc>
                <a:spcPts val="4340"/>
              </a:lnSpc>
              <a:buFont typeface="Arial"/>
              <a:buChar char="•"/>
            </a:pPr>
            <a:r>
              <a:rPr lang="en-US" sz="3100" b="1">
                <a:solidFill>
                  <a:srgbClr val="383536"/>
                </a:solidFill>
                <a:latin typeface="Poppins Bold"/>
                <a:ea typeface="Poppins Bold"/>
                <a:cs typeface="Poppins Bold"/>
                <a:sym typeface="Poppins Bold"/>
              </a:rPr>
              <a:t>Emotional labor: </a:t>
            </a:r>
            <a:r>
              <a:rPr lang="en-US" sz="3100">
                <a:solidFill>
                  <a:srgbClr val="383536"/>
                </a:solidFill>
                <a:latin typeface="Poppins"/>
                <a:ea typeface="Poppins"/>
                <a:cs typeface="Poppins"/>
                <a:sym typeface="Poppins"/>
              </a:rPr>
              <a:t>Those who complain become the problem</a:t>
            </a:r>
          </a:p>
          <a:p>
            <a:pPr marL="669293" lvl="1" indent="-334646" algn="just">
              <a:lnSpc>
                <a:spcPts val="4340"/>
              </a:lnSpc>
              <a:buFont typeface="Arial"/>
              <a:buChar char="•"/>
            </a:pPr>
            <a:r>
              <a:rPr lang="en-US" sz="3100" b="1">
                <a:solidFill>
                  <a:srgbClr val="383536"/>
                </a:solidFill>
                <a:latin typeface="Poppins Bold"/>
                <a:ea typeface="Poppins Bold"/>
                <a:cs typeface="Poppins Bold"/>
                <a:sym typeface="Poppins Bold"/>
              </a:rPr>
              <a:t>Bureaucracy</a:t>
            </a:r>
            <a:r>
              <a:rPr lang="en-US" sz="3100">
                <a:solidFill>
                  <a:srgbClr val="383536"/>
                </a:solidFill>
                <a:latin typeface="Poppins"/>
                <a:ea typeface="Poppins"/>
                <a:cs typeface="Poppins"/>
                <a:sym typeface="Poppins"/>
              </a:rPr>
              <a:t>: Lack of transparent, accessible infrastructure</a:t>
            </a:r>
          </a:p>
          <a:p>
            <a:pPr marL="669293" lvl="1" indent="-334646" algn="just">
              <a:lnSpc>
                <a:spcPts val="4340"/>
              </a:lnSpc>
              <a:buFont typeface="Arial"/>
              <a:buChar char="•"/>
            </a:pPr>
            <a:r>
              <a:rPr lang="en-US" sz="3100" b="1">
                <a:solidFill>
                  <a:srgbClr val="383536"/>
                </a:solidFill>
                <a:latin typeface="Poppins Bold"/>
                <a:ea typeface="Poppins Bold"/>
                <a:cs typeface="Poppins Bold"/>
                <a:sym typeface="Poppins Bold"/>
              </a:rPr>
              <a:t>Consequences</a:t>
            </a:r>
            <a:r>
              <a:rPr lang="en-US" sz="3100">
                <a:solidFill>
                  <a:srgbClr val="383536"/>
                </a:solidFill>
                <a:latin typeface="Poppins"/>
                <a:ea typeface="Poppins"/>
                <a:cs typeface="Poppins"/>
                <a:sym typeface="Poppins"/>
              </a:rPr>
              <a:t>: Study delays, punishments</a:t>
            </a:r>
          </a:p>
          <a:p>
            <a:pPr marL="669293" lvl="1" indent="-334646" algn="just">
              <a:lnSpc>
                <a:spcPts val="4340"/>
              </a:lnSpc>
              <a:buFont typeface="Arial"/>
              <a:buChar char="•"/>
            </a:pPr>
            <a:r>
              <a:rPr lang="en-US" sz="3100" b="1">
                <a:solidFill>
                  <a:srgbClr val="383536"/>
                </a:solidFill>
                <a:latin typeface="Poppins Bold"/>
                <a:ea typeface="Poppins Bold"/>
                <a:cs typeface="Poppins Bold"/>
                <a:sym typeface="Poppins Bold"/>
              </a:rPr>
              <a:t>Normalization</a:t>
            </a:r>
            <a:r>
              <a:rPr lang="en-US" sz="3100">
                <a:solidFill>
                  <a:srgbClr val="383536"/>
                </a:solidFill>
                <a:latin typeface="Poppins"/>
                <a:ea typeface="Poppins"/>
                <a:cs typeface="Poppins"/>
                <a:sym typeface="Poppins"/>
              </a:rPr>
              <a:t>: Students/staff can’t always recognize when they are victimized</a:t>
            </a:r>
          </a:p>
          <a:p>
            <a:pPr algn="just">
              <a:lnSpc>
                <a:spcPts val="4340"/>
              </a:lnSpc>
            </a:pPr>
            <a:endParaRPr lang="en-US" sz="3100">
              <a:solidFill>
                <a:srgbClr val="383536"/>
              </a:solidFill>
              <a:latin typeface="Poppins"/>
              <a:ea typeface="Poppins"/>
              <a:cs typeface="Poppins"/>
              <a:sym typeface="Poppins"/>
            </a:endParaRPr>
          </a:p>
          <a:p>
            <a:pPr algn="just">
              <a:lnSpc>
                <a:spcPts val="3360"/>
              </a:lnSpc>
            </a:pPr>
            <a:r>
              <a:rPr lang="en-US" sz="2400">
                <a:solidFill>
                  <a:srgbClr val="383536"/>
                </a:solidFill>
                <a:latin typeface="Poppins"/>
                <a:ea typeface="Poppins"/>
                <a:cs typeface="Poppins"/>
                <a:sym typeface="Poppins"/>
              </a:rPr>
              <a:t>Extra resources: Sara Ahmed - </a:t>
            </a:r>
            <a:r>
              <a:rPr lang="en-US" sz="2400" i="1">
                <a:solidFill>
                  <a:srgbClr val="383536"/>
                </a:solidFill>
                <a:latin typeface="Poppins Italics"/>
                <a:ea typeface="Poppins Italics"/>
                <a:cs typeface="Poppins Italics"/>
                <a:sym typeface="Poppins Italics"/>
              </a:rPr>
              <a:t>Complaint!</a:t>
            </a:r>
            <a:r>
              <a:rPr lang="en-US" sz="2400">
                <a:solidFill>
                  <a:srgbClr val="383536"/>
                </a:solidFill>
                <a:latin typeface="Poppins"/>
                <a:ea typeface="Poppins"/>
                <a:cs typeface="Poppins"/>
                <a:sym typeface="Poppins"/>
              </a:rPr>
              <a:t> &amp;</a:t>
            </a:r>
            <a:r>
              <a:rPr lang="en-US" sz="2400" i="1">
                <a:solidFill>
                  <a:srgbClr val="383536"/>
                </a:solidFill>
                <a:latin typeface="Poppins Italics"/>
                <a:ea typeface="Poppins Italics"/>
                <a:cs typeface="Poppins Italics"/>
                <a:sym typeface="Poppins Italics"/>
              </a:rPr>
              <a:t> On Being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Facilitating a brave space</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grpSp>
        <p:nvGrpSpPr>
          <p:cNvPr id="7" name="Group 7"/>
          <p:cNvGrpSpPr/>
          <p:nvPr/>
        </p:nvGrpSpPr>
        <p:grpSpPr>
          <a:xfrm>
            <a:off x="6459906" y="5762623"/>
            <a:ext cx="4582280" cy="2477882"/>
            <a:chOff x="0" y="0"/>
            <a:chExt cx="6109707" cy="3303842"/>
          </a:xfrm>
        </p:grpSpPr>
        <p:sp>
          <p:nvSpPr>
            <p:cNvPr id="8" name="TextBox 8"/>
            <p:cNvSpPr txBox="1"/>
            <p:nvPr/>
          </p:nvSpPr>
          <p:spPr>
            <a:xfrm>
              <a:off x="0" y="1238399"/>
              <a:ext cx="6109707" cy="2065443"/>
            </a:xfrm>
            <a:prstGeom prst="rect">
              <a:avLst/>
            </a:prstGeom>
          </p:spPr>
          <p:txBody>
            <a:bodyPr lIns="0" tIns="0" rIns="0" bIns="0" rtlCol="0" anchor="t">
              <a:spAutoFit/>
            </a:bodyPr>
            <a:lstStyle/>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Everyone is welcome:</a:t>
              </a:r>
              <a:r>
                <a:rPr lang="en-US" sz="2199">
                  <a:solidFill>
                    <a:srgbClr val="000000"/>
                  </a:solidFill>
                  <a:latin typeface="Poppins Light"/>
                  <a:ea typeface="Poppins Light"/>
                  <a:cs typeface="Poppins Light"/>
                  <a:sym typeface="Poppins Light"/>
                </a:rPr>
                <a:t> space for diversity of (political) views, starting points and stages of learning</a:t>
              </a:r>
            </a:p>
          </p:txBody>
        </p:sp>
        <p:sp>
          <p:nvSpPr>
            <p:cNvPr id="9" name="TextBox 9"/>
            <p:cNvSpPr txBox="1"/>
            <p:nvPr/>
          </p:nvSpPr>
          <p:spPr>
            <a:xfrm>
              <a:off x="0" y="-57150"/>
              <a:ext cx="6109707" cy="666750"/>
            </a:xfrm>
            <a:prstGeom prst="rect">
              <a:avLst/>
            </a:prstGeom>
          </p:spPr>
          <p:txBody>
            <a:bodyPr lIns="0" tIns="0" rIns="0" bIns="0" rtlCol="0" anchor="t">
              <a:spAutoFit/>
            </a:bodyPr>
            <a:lstStyle/>
            <a:p>
              <a:pPr algn="l">
                <a:lnSpc>
                  <a:spcPts val="3900"/>
                </a:lnSpc>
              </a:pPr>
              <a:r>
                <a:rPr lang="en-US" sz="3000" spc="120">
                  <a:solidFill>
                    <a:srgbClr val="CC2A49"/>
                  </a:solidFill>
                  <a:latin typeface="Poppins"/>
                  <a:ea typeface="Poppins"/>
                  <a:cs typeface="Poppins"/>
                  <a:sym typeface="Poppins"/>
                </a:rPr>
                <a:t>FOR</a:t>
              </a:r>
              <a:r>
                <a:rPr lang="en-US" sz="3000" b="1" spc="120">
                  <a:solidFill>
                    <a:srgbClr val="CC2A49"/>
                  </a:solidFill>
                  <a:latin typeface="Poppins Bold"/>
                  <a:ea typeface="Poppins Bold"/>
                  <a:cs typeface="Poppins Bold"/>
                  <a:sym typeface="Poppins Bold"/>
                </a:rPr>
                <a:t> WHO?</a:t>
              </a:r>
            </a:p>
          </p:txBody>
        </p:sp>
        <p:sp>
          <p:nvSpPr>
            <p:cNvPr id="10" name="AutoShape 10"/>
            <p:cNvSpPr/>
            <p:nvPr/>
          </p:nvSpPr>
          <p:spPr>
            <a:xfrm>
              <a:off x="0" y="952575"/>
              <a:ext cx="6109707" cy="0"/>
            </a:xfrm>
            <a:prstGeom prst="line">
              <a:avLst/>
            </a:prstGeom>
            <a:ln w="25400" cap="rnd">
              <a:solidFill>
                <a:srgbClr val="F36F38"/>
              </a:solidFill>
              <a:prstDash val="solid"/>
              <a:headEnd type="none" w="sm" len="sm"/>
              <a:tailEnd type="none" w="sm" len="sm"/>
            </a:ln>
          </p:spPr>
          <p:txBody>
            <a:bodyPr/>
            <a:lstStyle/>
            <a:p>
              <a:endParaRPr lang="en-NL"/>
            </a:p>
          </p:txBody>
        </p:sp>
      </p:grpSp>
      <p:grpSp>
        <p:nvGrpSpPr>
          <p:cNvPr id="11" name="Group 11"/>
          <p:cNvGrpSpPr/>
          <p:nvPr/>
        </p:nvGrpSpPr>
        <p:grpSpPr>
          <a:xfrm>
            <a:off x="1028700" y="2876638"/>
            <a:ext cx="4582280" cy="3649457"/>
            <a:chOff x="0" y="0"/>
            <a:chExt cx="6109707" cy="4865942"/>
          </a:xfrm>
        </p:grpSpPr>
        <p:sp>
          <p:nvSpPr>
            <p:cNvPr id="12" name="TextBox 12"/>
            <p:cNvSpPr txBox="1"/>
            <p:nvPr/>
          </p:nvSpPr>
          <p:spPr>
            <a:xfrm>
              <a:off x="0" y="1238399"/>
              <a:ext cx="6109707" cy="3627543"/>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In general </a:t>
              </a:r>
              <a:r>
                <a:rPr lang="en-US" sz="2199" b="1">
                  <a:solidFill>
                    <a:srgbClr val="000000"/>
                  </a:solidFill>
                  <a:latin typeface="Poppins Bold"/>
                  <a:ea typeface="Poppins Bold"/>
                  <a:cs typeface="Poppins Bold"/>
                  <a:sym typeface="Poppins Bold"/>
                </a:rPr>
                <a:t>classroom or staff meetings</a:t>
              </a:r>
            </a:p>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Or specifically when engaging with </a:t>
              </a:r>
              <a:r>
                <a:rPr lang="en-US" sz="2199" b="1">
                  <a:solidFill>
                    <a:srgbClr val="000000"/>
                  </a:solidFill>
                  <a:latin typeface="Poppins Bold"/>
                  <a:ea typeface="Poppins Bold"/>
                  <a:cs typeface="Poppins Bold"/>
                  <a:sym typeface="Poppins Bold"/>
                </a:rPr>
                <a:t>particularly sensitive/controversial issues </a:t>
              </a:r>
              <a:r>
                <a:rPr lang="en-US" sz="2199">
                  <a:solidFill>
                    <a:srgbClr val="000000"/>
                  </a:solidFill>
                  <a:latin typeface="Poppins Light"/>
                  <a:ea typeface="Poppins Light"/>
                  <a:cs typeface="Poppins Light"/>
                  <a:sym typeface="Poppins Light"/>
                </a:rPr>
                <a:t>in (politically) diverse settings</a:t>
              </a:r>
            </a:p>
          </p:txBody>
        </p:sp>
        <p:sp>
          <p:nvSpPr>
            <p:cNvPr id="13" name="TextBox 13"/>
            <p:cNvSpPr txBox="1"/>
            <p:nvPr/>
          </p:nvSpPr>
          <p:spPr>
            <a:xfrm>
              <a:off x="0" y="-57150"/>
              <a:ext cx="6109707" cy="666750"/>
            </a:xfrm>
            <a:prstGeom prst="rect">
              <a:avLst/>
            </a:prstGeom>
          </p:spPr>
          <p:txBody>
            <a:bodyPr lIns="0" tIns="0" rIns="0" bIns="0" rtlCol="0" anchor="t">
              <a:spAutoFit/>
            </a:bodyPr>
            <a:lstStyle/>
            <a:p>
              <a:pPr algn="l">
                <a:lnSpc>
                  <a:spcPts val="3900"/>
                </a:lnSpc>
              </a:pPr>
              <a:r>
                <a:rPr lang="en-US" sz="3000" b="1" spc="120">
                  <a:solidFill>
                    <a:srgbClr val="CC2A49"/>
                  </a:solidFill>
                  <a:latin typeface="Poppins Bold"/>
                  <a:ea typeface="Poppins Bold"/>
                  <a:cs typeface="Poppins Bold"/>
                  <a:sym typeface="Poppins Bold"/>
                </a:rPr>
                <a:t>WHEN </a:t>
              </a:r>
              <a:r>
                <a:rPr lang="en-US" sz="3000" spc="120">
                  <a:solidFill>
                    <a:srgbClr val="CC2A49"/>
                  </a:solidFill>
                  <a:latin typeface="Poppins"/>
                  <a:ea typeface="Poppins"/>
                  <a:cs typeface="Poppins"/>
                  <a:sym typeface="Poppins"/>
                </a:rPr>
                <a:t>&amp; </a:t>
              </a:r>
              <a:r>
                <a:rPr lang="en-US" sz="3000" b="1" spc="120">
                  <a:solidFill>
                    <a:srgbClr val="CC2A49"/>
                  </a:solidFill>
                  <a:latin typeface="Poppins Bold"/>
                  <a:ea typeface="Poppins Bold"/>
                  <a:cs typeface="Poppins Bold"/>
                  <a:sym typeface="Poppins Bold"/>
                </a:rPr>
                <a:t>WHERE?</a:t>
              </a:r>
            </a:p>
          </p:txBody>
        </p:sp>
        <p:sp>
          <p:nvSpPr>
            <p:cNvPr id="14" name="AutoShape 14"/>
            <p:cNvSpPr/>
            <p:nvPr/>
          </p:nvSpPr>
          <p:spPr>
            <a:xfrm>
              <a:off x="0" y="952575"/>
              <a:ext cx="6109707" cy="0"/>
            </a:xfrm>
            <a:prstGeom prst="line">
              <a:avLst/>
            </a:prstGeom>
            <a:ln w="25400" cap="rnd">
              <a:solidFill>
                <a:srgbClr val="F36F38"/>
              </a:solidFill>
              <a:prstDash val="solid"/>
              <a:headEnd type="none" w="sm" len="sm"/>
              <a:tailEnd type="none" w="sm" len="sm"/>
            </a:ln>
          </p:spPr>
          <p:txBody>
            <a:bodyPr/>
            <a:lstStyle/>
            <a:p>
              <a:endParaRPr lang="en-NL"/>
            </a:p>
          </p:txBody>
        </p:sp>
      </p:grpSp>
      <p:grpSp>
        <p:nvGrpSpPr>
          <p:cNvPr id="15" name="Group 15"/>
          <p:cNvGrpSpPr/>
          <p:nvPr/>
        </p:nvGrpSpPr>
        <p:grpSpPr>
          <a:xfrm>
            <a:off x="12205820" y="2835167"/>
            <a:ext cx="4582280" cy="6773657"/>
            <a:chOff x="0" y="0"/>
            <a:chExt cx="6109707" cy="9031542"/>
          </a:xfrm>
        </p:grpSpPr>
        <p:sp>
          <p:nvSpPr>
            <p:cNvPr id="16" name="TextBox 16"/>
            <p:cNvSpPr txBox="1"/>
            <p:nvPr/>
          </p:nvSpPr>
          <p:spPr>
            <a:xfrm>
              <a:off x="0" y="1238399"/>
              <a:ext cx="6109707" cy="7793143"/>
            </a:xfrm>
            <a:prstGeom prst="rect">
              <a:avLst/>
            </a:prstGeom>
          </p:spPr>
          <p:txBody>
            <a:bodyPr lIns="0" tIns="0" rIns="0" bIns="0" rtlCol="0" anchor="t">
              <a:spAutoFit/>
            </a:bodyPr>
            <a:lstStyle/>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State intentional decision </a:t>
              </a:r>
              <a:r>
                <a:rPr lang="en-US" sz="2199">
                  <a:solidFill>
                    <a:srgbClr val="000000"/>
                  </a:solidFill>
                  <a:latin typeface="Poppins Light"/>
                  <a:ea typeface="Poppins Light"/>
                  <a:cs typeface="Poppins Light"/>
                  <a:sym typeface="Poppins Light"/>
                </a:rPr>
                <a:t>to engage with potential discomfort in order </a:t>
              </a:r>
              <a:r>
                <a:rPr lang="en-US" sz="2199" b="1">
                  <a:solidFill>
                    <a:srgbClr val="000000"/>
                  </a:solidFill>
                  <a:latin typeface="Poppins Bold"/>
                  <a:ea typeface="Poppins Bold"/>
                  <a:cs typeface="Poppins Bold"/>
                  <a:sym typeface="Poppins Bold"/>
                </a:rPr>
                <a:t>to learn</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Create explicit guidelines/conditions</a:t>
              </a:r>
              <a:r>
                <a:rPr lang="en-US" sz="2199">
                  <a:solidFill>
                    <a:srgbClr val="000000"/>
                  </a:solidFill>
                  <a:latin typeface="Poppins Light"/>
                  <a:ea typeface="Poppins Light"/>
                  <a:cs typeface="Poppins Light"/>
                  <a:sym typeface="Poppins Light"/>
                </a:rPr>
                <a:t> to ensure a constructive, respectful conversation about uncomfortable topics</a:t>
              </a:r>
            </a:p>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Give </a:t>
              </a:r>
              <a:r>
                <a:rPr lang="en-US" sz="2199" b="1">
                  <a:solidFill>
                    <a:srgbClr val="000000"/>
                  </a:solidFill>
                  <a:latin typeface="Poppins Bold"/>
                  <a:ea typeface="Poppins Bold"/>
                  <a:cs typeface="Poppins Bold"/>
                  <a:sym typeface="Poppins Bold"/>
                </a:rPr>
                <a:t>equal value </a:t>
              </a:r>
              <a:r>
                <a:rPr lang="en-US" sz="2199">
                  <a:solidFill>
                    <a:srgbClr val="000000"/>
                  </a:solidFill>
                  <a:latin typeface="Poppins Light"/>
                  <a:ea typeface="Poppins Light"/>
                  <a:cs typeface="Poppins Light"/>
                  <a:sym typeface="Poppins Light"/>
                </a:rPr>
                <a:t>to different perspectives</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Foster awareness and (self-)reflection</a:t>
              </a:r>
              <a:r>
                <a:rPr lang="en-US" sz="2199">
                  <a:solidFill>
                    <a:srgbClr val="000000"/>
                  </a:solidFill>
                  <a:latin typeface="Poppins Light"/>
                  <a:ea typeface="Poppins Light"/>
                  <a:cs typeface="Poppins Light"/>
                  <a:sym typeface="Poppins Light"/>
                </a:rPr>
                <a:t> on what perspectives and positions of power yourself and others are speaking from</a:t>
              </a:r>
            </a:p>
          </p:txBody>
        </p:sp>
        <p:sp>
          <p:nvSpPr>
            <p:cNvPr id="17" name="TextBox 17"/>
            <p:cNvSpPr txBox="1"/>
            <p:nvPr/>
          </p:nvSpPr>
          <p:spPr>
            <a:xfrm>
              <a:off x="0" y="-57150"/>
              <a:ext cx="6109707" cy="666750"/>
            </a:xfrm>
            <a:prstGeom prst="rect">
              <a:avLst/>
            </a:prstGeom>
          </p:spPr>
          <p:txBody>
            <a:bodyPr lIns="0" tIns="0" rIns="0" bIns="0" rtlCol="0" anchor="t">
              <a:spAutoFit/>
            </a:bodyPr>
            <a:lstStyle/>
            <a:p>
              <a:pPr algn="l">
                <a:lnSpc>
                  <a:spcPts val="3900"/>
                </a:lnSpc>
              </a:pPr>
              <a:r>
                <a:rPr lang="en-US" sz="3000" b="1" spc="120">
                  <a:solidFill>
                    <a:srgbClr val="CC2A49"/>
                  </a:solidFill>
                  <a:latin typeface="Poppins Bold"/>
                  <a:ea typeface="Poppins Bold"/>
                  <a:cs typeface="Poppins Bold"/>
                  <a:sym typeface="Poppins Bold"/>
                </a:rPr>
                <a:t>HOW </a:t>
              </a:r>
              <a:r>
                <a:rPr lang="en-US" sz="3000" spc="120">
                  <a:solidFill>
                    <a:srgbClr val="CC2A49"/>
                  </a:solidFill>
                  <a:latin typeface="Poppins"/>
                  <a:ea typeface="Poppins"/>
                  <a:cs typeface="Poppins"/>
                  <a:sym typeface="Poppins"/>
                </a:rPr>
                <a:t>TO FACILITATE?</a:t>
              </a:r>
            </a:p>
          </p:txBody>
        </p:sp>
        <p:sp>
          <p:nvSpPr>
            <p:cNvPr id="18" name="AutoShape 18"/>
            <p:cNvSpPr/>
            <p:nvPr/>
          </p:nvSpPr>
          <p:spPr>
            <a:xfrm>
              <a:off x="0" y="952575"/>
              <a:ext cx="6109707" cy="0"/>
            </a:xfrm>
            <a:prstGeom prst="line">
              <a:avLst/>
            </a:prstGeom>
            <a:ln w="25400" cap="rnd">
              <a:solidFill>
                <a:srgbClr val="F36F38"/>
              </a:solidFill>
              <a:prstDash val="solid"/>
              <a:headEnd type="none" w="sm" len="sm"/>
              <a:tailEnd type="none" w="sm" len="sm"/>
            </a:ln>
          </p:spPr>
          <p:txBody>
            <a:bodyPr/>
            <a:lstStyle/>
            <a:p>
              <a:endParaRPr lang="en-NL"/>
            </a:p>
          </p:txBody>
        </p:sp>
      </p:grpSp>
      <p:sp>
        <p:nvSpPr>
          <p:cNvPr id="19" name="Freeform 19"/>
          <p:cNvSpPr/>
          <p:nvPr/>
        </p:nvSpPr>
        <p:spPr>
          <a:xfrm rot="2445816" flipV="1">
            <a:off x="11429857" y="5162239"/>
            <a:ext cx="665434" cy="237893"/>
          </a:xfrm>
          <a:custGeom>
            <a:avLst/>
            <a:gdLst/>
            <a:ahLst/>
            <a:cxnLst/>
            <a:rect l="l" t="t" r="r" b="b"/>
            <a:pathLst>
              <a:path w="665434" h="237893">
                <a:moveTo>
                  <a:pt x="0" y="237892"/>
                </a:moveTo>
                <a:lnTo>
                  <a:pt x="665434" y="237892"/>
                </a:lnTo>
                <a:lnTo>
                  <a:pt x="665434" y="0"/>
                </a:lnTo>
                <a:lnTo>
                  <a:pt x="0" y="0"/>
                </a:lnTo>
                <a:lnTo>
                  <a:pt x="0" y="2378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sp>
        <p:nvSpPr>
          <p:cNvPr id="20" name="TextBox 20"/>
          <p:cNvSpPr txBox="1"/>
          <p:nvPr/>
        </p:nvSpPr>
        <p:spPr>
          <a:xfrm>
            <a:off x="8751046" y="3744075"/>
            <a:ext cx="3011529" cy="954405"/>
          </a:xfrm>
          <a:prstGeom prst="rect">
            <a:avLst/>
          </a:prstGeom>
        </p:spPr>
        <p:txBody>
          <a:bodyPr lIns="0" tIns="0" rIns="0" bIns="0" rtlCol="0" anchor="t">
            <a:spAutoFit/>
          </a:bodyPr>
          <a:lstStyle/>
          <a:p>
            <a:pPr algn="r">
              <a:lnSpc>
                <a:spcPts val="2520"/>
              </a:lnSpc>
            </a:pPr>
            <a:r>
              <a:rPr lang="en-US" sz="1800">
                <a:solidFill>
                  <a:srgbClr val="000000"/>
                </a:solidFill>
                <a:latin typeface="Poppins Light"/>
                <a:ea typeface="Poppins Light"/>
                <a:cs typeface="Poppins Light"/>
                <a:sym typeface="Poppins Light"/>
              </a:rPr>
              <a:t>(Either pre-determined or collectively drafted;</a:t>
            </a:r>
          </a:p>
          <a:p>
            <a:pPr algn="r">
              <a:lnSpc>
                <a:spcPts val="2520"/>
              </a:lnSpc>
            </a:pPr>
            <a:r>
              <a:rPr lang="en-US" sz="1800">
                <a:solidFill>
                  <a:srgbClr val="000000"/>
                </a:solidFill>
                <a:latin typeface="Poppins Light"/>
                <a:ea typeface="Poppins Light"/>
                <a:cs typeface="Poppins Light"/>
                <a:sym typeface="Poppins Light"/>
              </a:rPr>
              <a:t>it is not ‘anything goes’)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Accountable space</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grpSp>
        <p:nvGrpSpPr>
          <p:cNvPr id="7" name="Group 7"/>
          <p:cNvGrpSpPr/>
          <p:nvPr/>
        </p:nvGrpSpPr>
        <p:grpSpPr>
          <a:xfrm>
            <a:off x="556637" y="2660275"/>
            <a:ext cx="4582280" cy="4925807"/>
            <a:chOff x="0" y="0"/>
            <a:chExt cx="6109707" cy="6567742"/>
          </a:xfrm>
        </p:grpSpPr>
        <p:sp>
          <p:nvSpPr>
            <p:cNvPr id="8" name="TextBox 8"/>
            <p:cNvSpPr txBox="1"/>
            <p:nvPr/>
          </p:nvSpPr>
          <p:spPr>
            <a:xfrm>
              <a:off x="0" y="1898799"/>
              <a:ext cx="6109707" cy="4668943"/>
            </a:xfrm>
            <a:prstGeom prst="rect">
              <a:avLst/>
            </a:prstGeom>
          </p:spPr>
          <p:txBody>
            <a:bodyPr lIns="0" tIns="0" rIns="0" bIns="0" rtlCol="0" anchor="t">
              <a:spAutoFit/>
            </a:bodyPr>
            <a:lstStyle/>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Requires individuals to be responsible</a:t>
              </a:r>
              <a:r>
                <a:rPr lang="en-US" sz="2199">
                  <a:solidFill>
                    <a:srgbClr val="000000"/>
                  </a:solidFill>
                  <a:latin typeface="Poppins Light"/>
                  <a:ea typeface="Poppins Light"/>
                  <a:cs typeface="Poppins Light"/>
                  <a:sym typeface="Poppins Light"/>
                </a:rPr>
                <a:t> for their own actions, intentions, and words</a:t>
              </a:r>
            </a:p>
            <a:p>
              <a:pPr marL="474979" lvl="1" indent="-237490" algn="l">
                <a:lnSpc>
                  <a:spcPts val="3079"/>
                </a:lnSpc>
                <a:buFont typeface="Arial"/>
                <a:buChar char="•"/>
              </a:pPr>
              <a:r>
                <a:rPr lang="en-US" sz="2199" b="1">
                  <a:solidFill>
                    <a:srgbClr val="000000"/>
                  </a:solidFill>
                  <a:latin typeface="Poppins Bold"/>
                  <a:ea typeface="Poppins Bold"/>
                  <a:cs typeface="Poppins Bold"/>
                  <a:sym typeface="Poppins Bold"/>
                </a:rPr>
                <a:t>Equity prioritized </a:t>
              </a:r>
              <a:r>
                <a:rPr lang="en-US" sz="2199">
                  <a:solidFill>
                    <a:srgbClr val="000000"/>
                  </a:solidFill>
                  <a:latin typeface="Poppins Light"/>
                  <a:ea typeface="Poppins Light"/>
                  <a:cs typeface="Poppins Light"/>
                  <a:sym typeface="Poppins Light"/>
                </a:rPr>
                <a:t>rather than equality of perspectives</a:t>
              </a:r>
            </a:p>
            <a:p>
              <a:pPr marL="474979" lvl="1" indent="-237490" algn="l">
                <a:lnSpc>
                  <a:spcPts val="3079"/>
                </a:lnSpc>
                <a:buFont typeface="Arial"/>
                <a:buChar char="•"/>
              </a:pPr>
              <a:r>
                <a:rPr lang="en-US" sz="2199">
                  <a:solidFill>
                    <a:srgbClr val="000000"/>
                  </a:solidFill>
                  <a:latin typeface="Poppins Light"/>
                  <a:ea typeface="Poppins Light"/>
                  <a:cs typeface="Poppins Light"/>
                  <a:sym typeface="Poppins Light"/>
                </a:rPr>
                <a:t>Therefore, stronger focus on </a:t>
              </a:r>
              <a:r>
                <a:rPr lang="en-US" sz="2199" b="1">
                  <a:solidFill>
                    <a:srgbClr val="000000"/>
                  </a:solidFill>
                  <a:latin typeface="Poppins Bold"/>
                  <a:ea typeface="Poppins Bold"/>
                  <a:cs typeface="Poppins Bold"/>
                  <a:sym typeface="Poppins Bold"/>
                </a:rPr>
                <a:t>allyship</a:t>
              </a:r>
              <a:r>
                <a:rPr lang="en-US" sz="2199">
                  <a:solidFill>
                    <a:srgbClr val="000000"/>
                  </a:solidFill>
                  <a:latin typeface="Poppins Light"/>
                  <a:ea typeface="Poppins Light"/>
                  <a:cs typeface="Poppins Light"/>
                  <a:sym typeface="Poppins Light"/>
                </a:rPr>
                <a:t> (i.e. lifting burdens from marginalized individuals in the space)</a:t>
              </a:r>
            </a:p>
          </p:txBody>
        </p:sp>
        <p:sp>
          <p:nvSpPr>
            <p:cNvPr id="9" name="TextBox 9"/>
            <p:cNvSpPr txBox="1"/>
            <p:nvPr/>
          </p:nvSpPr>
          <p:spPr>
            <a:xfrm>
              <a:off x="0" y="-57150"/>
              <a:ext cx="6109707" cy="1327150"/>
            </a:xfrm>
            <a:prstGeom prst="rect">
              <a:avLst/>
            </a:prstGeom>
          </p:spPr>
          <p:txBody>
            <a:bodyPr lIns="0" tIns="0" rIns="0" bIns="0" rtlCol="0" anchor="t">
              <a:spAutoFit/>
            </a:bodyPr>
            <a:lstStyle/>
            <a:p>
              <a:pPr algn="l">
                <a:lnSpc>
                  <a:spcPts val="3900"/>
                </a:lnSpc>
              </a:pPr>
              <a:r>
                <a:rPr lang="en-US" sz="3000" b="1" spc="120">
                  <a:solidFill>
                    <a:srgbClr val="CC2A49"/>
                  </a:solidFill>
                  <a:latin typeface="Poppins Bold"/>
                  <a:ea typeface="Poppins Bold"/>
                  <a:cs typeface="Poppins Bold"/>
                  <a:sym typeface="Poppins Bold"/>
                </a:rPr>
                <a:t>DIFFERENCE WITH BRAVE SPACE</a:t>
              </a:r>
            </a:p>
          </p:txBody>
        </p:sp>
        <p:sp>
          <p:nvSpPr>
            <p:cNvPr id="10" name="AutoShape 10"/>
            <p:cNvSpPr/>
            <p:nvPr/>
          </p:nvSpPr>
          <p:spPr>
            <a:xfrm>
              <a:off x="0" y="1612975"/>
              <a:ext cx="6109707" cy="0"/>
            </a:xfrm>
            <a:prstGeom prst="line">
              <a:avLst/>
            </a:prstGeom>
            <a:ln w="25400" cap="rnd">
              <a:solidFill>
                <a:srgbClr val="F36F38"/>
              </a:solidFill>
              <a:prstDash val="solid"/>
              <a:headEnd type="none" w="sm" len="sm"/>
              <a:tailEnd type="none" w="sm" len="sm"/>
            </a:ln>
          </p:spPr>
          <p:txBody>
            <a:bodyPr/>
            <a:lstStyle/>
            <a:p>
              <a:endParaRPr lang="en-NL"/>
            </a:p>
          </p:txBody>
        </p:sp>
      </p:grpSp>
      <p:sp>
        <p:nvSpPr>
          <p:cNvPr id="11" name="TextBox 11"/>
          <p:cNvSpPr txBox="1"/>
          <p:nvPr/>
        </p:nvSpPr>
        <p:spPr>
          <a:xfrm>
            <a:off x="5596933" y="3420741"/>
            <a:ext cx="12239797" cy="6702425"/>
          </a:xfrm>
          <a:prstGeom prst="rect">
            <a:avLst/>
          </a:prstGeom>
        </p:spPr>
        <p:txBody>
          <a:bodyPr lIns="0" tIns="0" rIns="0" bIns="0" rtlCol="0" anchor="t">
            <a:spAutoFit/>
          </a:bodyPr>
          <a:lstStyle/>
          <a:p>
            <a:pPr marL="431799" lvl="1" indent="-215899" algn="l">
              <a:lnSpc>
                <a:spcPts val="2799"/>
              </a:lnSpc>
              <a:buAutoNum type="arabicPeriod"/>
            </a:pPr>
            <a:r>
              <a:rPr lang="en-US" sz="1999" spc="-5">
                <a:solidFill>
                  <a:srgbClr val="383536"/>
                </a:solidFill>
                <a:latin typeface="Poppins"/>
                <a:ea typeface="Poppins"/>
                <a:cs typeface="Poppins"/>
                <a:sym typeface="Poppins"/>
              </a:rPr>
              <a:t>Do not interrupt.</a:t>
            </a:r>
          </a:p>
          <a:p>
            <a:pPr marL="431799" lvl="1" indent="-215899" algn="l">
              <a:lnSpc>
                <a:spcPts val="2799"/>
              </a:lnSpc>
              <a:buAutoNum type="arabicPeriod"/>
            </a:pPr>
            <a:r>
              <a:rPr lang="en-US" sz="1999" spc="-5">
                <a:solidFill>
                  <a:srgbClr val="383536"/>
                </a:solidFill>
                <a:latin typeface="Poppins"/>
                <a:ea typeface="Poppins"/>
                <a:cs typeface="Poppins"/>
                <a:sym typeface="Poppins"/>
              </a:rPr>
              <a:t>Listen actively, instead of just waiting to speak.</a:t>
            </a:r>
          </a:p>
          <a:p>
            <a:pPr marL="431799" lvl="1" indent="-215899" algn="l">
              <a:lnSpc>
                <a:spcPts val="2799"/>
              </a:lnSpc>
              <a:buAutoNum type="arabicPeriod"/>
            </a:pPr>
            <a:r>
              <a:rPr lang="en-US" sz="1999" spc="-5">
                <a:solidFill>
                  <a:srgbClr val="383536"/>
                </a:solidFill>
                <a:latin typeface="Poppins"/>
                <a:ea typeface="Poppins"/>
                <a:cs typeface="Poppins"/>
                <a:sym typeface="Poppins"/>
              </a:rPr>
              <a:t>Be mindful of how long you talk and give everyone a chance to speak, without unnecessary pressure.</a:t>
            </a:r>
          </a:p>
          <a:p>
            <a:pPr marL="431799" lvl="1" indent="-215899" algn="l">
              <a:lnSpc>
                <a:spcPts val="2799"/>
              </a:lnSpc>
              <a:buAutoNum type="arabicPeriod"/>
            </a:pPr>
            <a:r>
              <a:rPr lang="en-US" sz="1999" spc="-5">
                <a:solidFill>
                  <a:srgbClr val="383536"/>
                </a:solidFill>
                <a:latin typeface="Poppins"/>
                <a:ea typeface="Poppins"/>
                <a:cs typeface="Poppins"/>
                <a:sym typeface="Poppins"/>
              </a:rPr>
              <a:t>Understand that we are all learning. If you said something offensive or problematic, apologize for your actions or words being offensive — not for the person feeling insulted.</a:t>
            </a:r>
          </a:p>
          <a:p>
            <a:pPr marL="431799" lvl="1" indent="-215899" algn="l">
              <a:lnSpc>
                <a:spcPts val="2799"/>
              </a:lnSpc>
              <a:buAutoNum type="arabicPeriod"/>
            </a:pPr>
            <a:r>
              <a:rPr lang="en-US" sz="1999" spc="-5">
                <a:solidFill>
                  <a:srgbClr val="383536"/>
                </a:solidFill>
                <a:latin typeface="Poppins"/>
                <a:ea typeface="Poppins"/>
                <a:cs typeface="Poppins"/>
                <a:sym typeface="Poppins"/>
              </a:rPr>
              <a:t>Recognize and embrace friction as evidence that multiple ideas are entering the conversation — not that the group is not getting along.</a:t>
            </a:r>
          </a:p>
          <a:p>
            <a:pPr marL="431799" lvl="1" indent="-215899" algn="l">
              <a:lnSpc>
                <a:spcPts val="2799"/>
              </a:lnSpc>
              <a:buAutoNum type="arabicPeriod"/>
            </a:pPr>
            <a:r>
              <a:rPr lang="en-US" sz="1999" spc="-5">
                <a:solidFill>
                  <a:srgbClr val="383536"/>
                </a:solidFill>
                <a:latin typeface="Poppins"/>
                <a:ea typeface="Poppins"/>
                <a:cs typeface="Poppins"/>
                <a:sym typeface="Poppins"/>
              </a:rPr>
              <a:t>Ask for clarification — do not assume or project.</a:t>
            </a:r>
          </a:p>
          <a:p>
            <a:pPr marL="431799" lvl="1" indent="-215899" algn="l">
              <a:lnSpc>
                <a:spcPts val="2799"/>
              </a:lnSpc>
              <a:buAutoNum type="arabicPeriod"/>
            </a:pPr>
            <a:r>
              <a:rPr lang="en-US" sz="1999" spc="-5">
                <a:solidFill>
                  <a:srgbClr val="383536"/>
                </a:solidFill>
                <a:latin typeface="Poppins"/>
                <a:ea typeface="Poppins"/>
                <a:cs typeface="Poppins"/>
                <a:sym typeface="Poppins"/>
              </a:rPr>
              <a:t>Give credit where it is due. If you are echoing someone’s previously stated idea, give the appropriate credit.</a:t>
            </a:r>
          </a:p>
          <a:p>
            <a:pPr marL="431799" lvl="1" indent="-215899" algn="l">
              <a:lnSpc>
                <a:spcPts val="2799"/>
              </a:lnSpc>
              <a:buAutoNum type="arabicPeriod"/>
            </a:pPr>
            <a:r>
              <a:rPr lang="en-US" sz="1999" spc="-5">
                <a:solidFill>
                  <a:srgbClr val="383536"/>
                </a:solidFill>
                <a:latin typeface="Poppins"/>
                <a:ea typeface="Poppins"/>
                <a:cs typeface="Poppins"/>
                <a:sym typeface="Poppins"/>
              </a:rPr>
              <a:t>Speak for yourself. Use “I” statements and do not share others’ lived experiences.</a:t>
            </a:r>
          </a:p>
          <a:p>
            <a:pPr marL="431799" lvl="1" indent="-215899" algn="l">
              <a:lnSpc>
                <a:spcPts val="2799"/>
              </a:lnSpc>
              <a:buAutoNum type="arabicPeriod"/>
            </a:pPr>
            <a:r>
              <a:rPr lang="en-US" sz="1999" spc="-5">
                <a:solidFill>
                  <a:srgbClr val="383536"/>
                </a:solidFill>
                <a:latin typeface="Poppins"/>
                <a:ea typeface="Poppins"/>
                <a:cs typeface="Poppins"/>
                <a:sym typeface="Poppins"/>
              </a:rPr>
              <a:t>Words and tone matter. Be mindful of the impact of what you say, and not just your intent.</a:t>
            </a:r>
          </a:p>
          <a:p>
            <a:pPr marL="431799" lvl="1" indent="-215899" algn="l">
              <a:lnSpc>
                <a:spcPts val="2799"/>
              </a:lnSpc>
              <a:buAutoNum type="arabicPeriod"/>
            </a:pPr>
            <a:r>
              <a:rPr lang="en-US" sz="1999" spc="-5">
                <a:solidFill>
                  <a:srgbClr val="383536"/>
                </a:solidFill>
                <a:latin typeface="Poppins"/>
                <a:ea typeface="Poppins"/>
                <a:cs typeface="Poppins"/>
                <a:sym typeface="Poppins"/>
              </a:rPr>
              <a:t>Don’t place the burden of educating yourself on others, especially those from equity-deserving communities.</a:t>
            </a:r>
          </a:p>
          <a:p>
            <a:pPr marL="431799" lvl="1" indent="-215899" algn="l">
              <a:lnSpc>
                <a:spcPts val="2799"/>
              </a:lnSpc>
              <a:buAutoNum type="arabicPeriod"/>
            </a:pPr>
            <a:r>
              <a:rPr lang="en-US" sz="1999" spc="-5">
                <a:solidFill>
                  <a:srgbClr val="383536"/>
                </a:solidFill>
                <a:latin typeface="Poppins"/>
                <a:ea typeface="Poppins"/>
                <a:cs typeface="Poppins"/>
                <a:sym typeface="Poppins"/>
              </a:rPr>
              <a:t>If you attend as an ally of the community, please allow space for equity-deserving and marginalized communities to share their experiences.</a:t>
            </a:r>
          </a:p>
          <a:p>
            <a:pPr marL="431799" lvl="1" indent="-215899" algn="l">
              <a:lnSpc>
                <a:spcPts val="2799"/>
              </a:lnSpc>
              <a:buAutoNum type="arabicPeriod"/>
            </a:pPr>
            <a:r>
              <a:rPr lang="en-US" sz="1999" spc="-5">
                <a:solidFill>
                  <a:srgbClr val="383536"/>
                </a:solidFill>
                <a:latin typeface="Poppins"/>
                <a:ea typeface="Poppins"/>
                <a:cs typeface="Poppins"/>
                <a:sym typeface="Poppins"/>
              </a:rPr>
              <a:t>Other — ask your audience if there are other guidelines needed to support them to ensure the conversation does not create further trauma or undue mental or emotional hardship.</a:t>
            </a:r>
          </a:p>
        </p:txBody>
      </p:sp>
      <p:sp>
        <p:nvSpPr>
          <p:cNvPr id="12" name="TextBox 12"/>
          <p:cNvSpPr txBox="1"/>
          <p:nvPr/>
        </p:nvSpPr>
        <p:spPr>
          <a:xfrm>
            <a:off x="5596933" y="2603125"/>
            <a:ext cx="12239797" cy="488018"/>
          </a:xfrm>
          <a:prstGeom prst="rect">
            <a:avLst/>
          </a:prstGeom>
        </p:spPr>
        <p:txBody>
          <a:bodyPr lIns="0" tIns="0" rIns="0" bIns="0" rtlCol="0" anchor="t">
            <a:spAutoFit/>
          </a:bodyPr>
          <a:lstStyle/>
          <a:p>
            <a:pPr algn="l">
              <a:lnSpc>
                <a:spcPts val="3675"/>
              </a:lnSpc>
            </a:pPr>
            <a:r>
              <a:rPr lang="en-US" sz="2827" b="1" spc="113">
                <a:solidFill>
                  <a:srgbClr val="CC2A49"/>
                </a:solidFill>
                <a:latin typeface="Poppins Bold"/>
                <a:ea typeface="Poppins Bold"/>
                <a:cs typeface="Poppins Bold"/>
                <a:sym typeface="Poppins Bold"/>
              </a:rPr>
              <a:t>EXAMPLES OF GUIDELINES</a:t>
            </a:r>
          </a:p>
        </p:txBody>
      </p:sp>
      <p:sp>
        <p:nvSpPr>
          <p:cNvPr id="13" name="AutoShape 13"/>
          <p:cNvSpPr/>
          <p:nvPr/>
        </p:nvSpPr>
        <p:spPr>
          <a:xfrm>
            <a:off x="5596933" y="3329268"/>
            <a:ext cx="12239797" cy="0"/>
          </a:xfrm>
          <a:prstGeom prst="line">
            <a:avLst/>
          </a:prstGeom>
          <a:ln w="19050" cap="rnd">
            <a:solidFill>
              <a:srgbClr val="F36F38"/>
            </a:solidFill>
            <a:prstDash val="solid"/>
            <a:headEnd type="none" w="sm" len="sm"/>
            <a:tailEnd type="none" w="sm" len="sm"/>
          </a:ln>
        </p:spPr>
        <p:txBody>
          <a:bodyPr/>
          <a:lstStyle/>
          <a:p>
            <a:endParaRPr lang="en-NL"/>
          </a:p>
        </p:txBody>
      </p:sp>
      <p:sp>
        <p:nvSpPr>
          <p:cNvPr id="14" name="TextBox 14"/>
          <p:cNvSpPr txBox="1"/>
          <p:nvPr/>
        </p:nvSpPr>
        <p:spPr>
          <a:xfrm>
            <a:off x="-451270" y="3420741"/>
            <a:ext cx="18288000" cy="325755"/>
          </a:xfrm>
          <a:prstGeom prst="rect">
            <a:avLst/>
          </a:prstGeom>
        </p:spPr>
        <p:txBody>
          <a:bodyPr lIns="0" tIns="0" rIns="0" bIns="0" rtlCol="0" anchor="t">
            <a:spAutoFit/>
          </a:bodyPr>
          <a:lstStyle/>
          <a:p>
            <a:pPr algn="r">
              <a:lnSpc>
                <a:spcPts val="2520"/>
              </a:lnSpc>
              <a:spcBef>
                <a:spcPct val="0"/>
              </a:spcBef>
            </a:pPr>
            <a:r>
              <a:rPr lang="en-US" sz="1800">
                <a:solidFill>
                  <a:srgbClr val="000000"/>
                </a:solidFill>
                <a:latin typeface="Poppins"/>
                <a:ea typeface="Poppins"/>
                <a:cs typeface="Poppins"/>
                <a:sym typeface="Poppins"/>
              </a:rPr>
              <a:t>Source: </a:t>
            </a:r>
            <a:r>
              <a:rPr lang="en-US" sz="1800" u="sng">
                <a:solidFill>
                  <a:srgbClr val="000000"/>
                </a:solidFill>
                <a:latin typeface="Poppins"/>
                <a:ea typeface="Poppins"/>
                <a:cs typeface="Poppins"/>
                <a:sym typeface="Poppins"/>
                <a:hlinkClick r:id="rId5" tooltip="https://medium.com/@elise.k.ahen/safe-and-brave-spaces-dont-work-and-what-you-can-do-instead-f265aa339aff"/>
              </a:rPr>
              <a:t>Elise Ahenkorah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Exercise</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Freeform 5"/>
          <p:cNvSpPr/>
          <p:nvPr/>
        </p:nvSpPr>
        <p:spPr>
          <a:xfrm>
            <a:off x="13366040" y="1028700"/>
            <a:ext cx="1612811" cy="560262"/>
          </a:xfrm>
          <a:custGeom>
            <a:avLst/>
            <a:gdLst/>
            <a:ahLst/>
            <a:cxnLst/>
            <a:rect l="l" t="t" r="r" b="b"/>
            <a:pathLst>
              <a:path w="1612811" h="560262">
                <a:moveTo>
                  <a:pt x="0" y="0"/>
                </a:moveTo>
                <a:lnTo>
                  <a:pt x="1612811" y="0"/>
                </a:lnTo>
                <a:lnTo>
                  <a:pt x="1612811" y="560262"/>
                </a:lnTo>
                <a:lnTo>
                  <a:pt x="0" y="560262"/>
                </a:lnTo>
                <a:lnTo>
                  <a:pt x="0" y="0"/>
                </a:lnTo>
                <a:close/>
              </a:path>
            </a:pathLst>
          </a:custGeom>
          <a:blipFill>
            <a:blip r:embed="rId4"/>
            <a:stretch>
              <a:fillRect/>
            </a:stretch>
          </a:blipFill>
        </p:spPr>
        <p:txBody>
          <a:bodyPr/>
          <a:lstStyle/>
          <a:p>
            <a:endParaRPr lang="en-NL"/>
          </a:p>
        </p:txBody>
      </p:sp>
      <p:sp>
        <p:nvSpPr>
          <p:cNvPr id="6" name="AutoShape 6"/>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7" name="TextBox 7"/>
          <p:cNvSpPr txBox="1"/>
          <p:nvPr/>
        </p:nvSpPr>
        <p:spPr>
          <a:xfrm>
            <a:off x="9429144" y="2769879"/>
            <a:ext cx="8552442" cy="6410325"/>
          </a:xfrm>
          <a:prstGeom prst="rect">
            <a:avLst/>
          </a:prstGeom>
        </p:spPr>
        <p:txBody>
          <a:bodyPr lIns="0" tIns="0" rIns="0" bIns="0" rtlCol="0" anchor="t">
            <a:spAutoFit/>
          </a:bodyPr>
          <a:lstStyle/>
          <a:p>
            <a:pPr algn="l">
              <a:lnSpc>
                <a:spcPts val="4200"/>
              </a:lnSpc>
            </a:pPr>
            <a:r>
              <a:rPr lang="en-US" sz="3000" b="1">
                <a:solidFill>
                  <a:srgbClr val="383536"/>
                </a:solidFill>
                <a:latin typeface="Poppins Bold"/>
                <a:ea typeface="Poppins Bold"/>
                <a:cs typeface="Poppins Bold"/>
                <a:sym typeface="Poppins Bold"/>
              </a:rPr>
              <a:t>Activity 2: Drafting (discussion) guidelines for your own classroom</a:t>
            </a:r>
          </a:p>
          <a:p>
            <a:pPr algn="l">
              <a:lnSpc>
                <a:spcPts val="4200"/>
              </a:lnSpc>
            </a:pPr>
            <a:endParaRPr lang="en-US" sz="3000" b="1">
              <a:solidFill>
                <a:srgbClr val="383536"/>
              </a:solidFill>
              <a:latin typeface="Poppins Bold"/>
              <a:ea typeface="Poppins Bold"/>
              <a:cs typeface="Poppins Bold"/>
              <a:sym typeface="Poppins Bold"/>
            </a:endParaRPr>
          </a:p>
          <a:p>
            <a:pPr algn="l">
              <a:lnSpc>
                <a:spcPts val="4200"/>
              </a:lnSpc>
            </a:pPr>
            <a:r>
              <a:rPr lang="en-US" sz="3000">
                <a:solidFill>
                  <a:srgbClr val="383536"/>
                </a:solidFill>
                <a:latin typeface="Poppins"/>
                <a:ea typeface="Poppins"/>
                <a:cs typeface="Poppins"/>
                <a:sym typeface="Poppins"/>
              </a:rPr>
              <a:t>First alone brainstorm (2min), then exchange in groups</a:t>
            </a:r>
          </a:p>
          <a:p>
            <a:pPr algn="l">
              <a:lnSpc>
                <a:spcPts val="4200"/>
              </a:lnSpc>
            </a:pPr>
            <a:endParaRPr lang="en-US" sz="3000">
              <a:solidFill>
                <a:srgbClr val="383536"/>
              </a:solidFill>
              <a:latin typeface="Poppins"/>
              <a:ea typeface="Poppins"/>
              <a:cs typeface="Poppins"/>
              <a:sym typeface="Poppins"/>
            </a:endParaRPr>
          </a:p>
          <a:p>
            <a:pPr algn="l">
              <a:lnSpc>
                <a:spcPts val="4200"/>
              </a:lnSpc>
            </a:pPr>
            <a:r>
              <a:rPr lang="en-US" sz="3000">
                <a:solidFill>
                  <a:srgbClr val="383536"/>
                </a:solidFill>
                <a:latin typeface="Poppins"/>
                <a:ea typeface="Poppins"/>
                <a:cs typeface="Poppins"/>
                <a:sym typeface="Poppins"/>
              </a:rPr>
              <a:t>Consider:</a:t>
            </a:r>
          </a:p>
          <a:p>
            <a:pPr marL="647700" lvl="1" indent="-323850" algn="l">
              <a:lnSpc>
                <a:spcPts val="4200"/>
              </a:lnSpc>
              <a:buFont typeface="Arial"/>
              <a:buChar char="•"/>
            </a:pPr>
            <a:r>
              <a:rPr lang="en-US" sz="3000">
                <a:solidFill>
                  <a:srgbClr val="383536"/>
                </a:solidFill>
                <a:latin typeface="Poppins"/>
                <a:ea typeface="Poppins"/>
                <a:cs typeface="Poppins"/>
                <a:sym typeface="Poppins"/>
              </a:rPr>
              <a:t>Positioning your role as educator</a:t>
            </a:r>
          </a:p>
          <a:p>
            <a:pPr marL="647700" lvl="1" indent="-323850" algn="l">
              <a:lnSpc>
                <a:spcPts val="4200"/>
              </a:lnSpc>
              <a:buFont typeface="Arial"/>
              <a:buChar char="•"/>
            </a:pPr>
            <a:r>
              <a:rPr lang="en-US" sz="3000">
                <a:solidFill>
                  <a:srgbClr val="383536"/>
                </a:solidFill>
                <a:latin typeface="Poppins"/>
                <a:ea typeface="Poppins"/>
                <a:cs typeface="Poppins"/>
                <a:sym typeface="Poppins"/>
              </a:rPr>
              <a:t>Your expectations from students</a:t>
            </a:r>
          </a:p>
          <a:p>
            <a:pPr marL="647700" lvl="1" indent="-323850" algn="l">
              <a:lnSpc>
                <a:spcPts val="4200"/>
              </a:lnSpc>
              <a:buFont typeface="Arial"/>
              <a:buChar char="•"/>
            </a:pPr>
            <a:r>
              <a:rPr lang="en-US" sz="3000">
                <a:solidFill>
                  <a:srgbClr val="383536"/>
                </a:solidFill>
                <a:latin typeface="Poppins"/>
                <a:ea typeface="Poppins"/>
                <a:cs typeface="Poppins"/>
                <a:sym typeface="Poppins"/>
              </a:rPr>
              <a:t>How to ensure constructive, respectful, but ‘brave’ discussions</a:t>
            </a:r>
          </a:p>
          <a:p>
            <a:pPr marL="647700" lvl="1" indent="-323850" algn="l">
              <a:lnSpc>
                <a:spcPts val="4200"/>
              </a:lnSpc>
              <a:buFont typeface="Arial"/>
              <a:buChar char="•"/>
            </a:pPr>
            <a:r>
              <a:rPr lang="en-US" sz="3000">
                <a:solidFill>
                  <a:srgbClr val="383536"/>
                </a:solidFill>
                <a:latin typeface="Poppins"/>
                <a:ea typeface="Poppins"/>
                <a:cs typeface="Poppins"/>
                <a:sym typeface="Poppins"/>
              </a:rPr>
              <a:t>Red lines (and accountability)</a:t>
            </a:r>
          </a:p>
        </p:txBody>
      </p:sp>
      <p:sp>
        <p:nvSpPr>
          <p:cNvPr id="8" name="TextBox 8"/>
          <p:cNvSpPr txBox="1"/>
          <p:nvPr/>
        </p:nvSpPr>
        <p:spPr>
          <a:xfrm>
            <a:off x="592333" y="2769879"/>
            <a:ext cx="7922624" cy="6943725"/>
          </a:xfrm>
          <a:prstGeom prst="rect">
            <a:avLst/>
          </a:prstGeom>
        </p:spPr>
        <p:txBody>
          <a:bodyPr lIns="0" tIns="0" rIns="0" bIns="0" rtlCol="0" anchor="t">
            <a:spAutoFit/>
          </a:bodyPr>
          <a:lstStyle/>
          <a:p>
            <a:pPr algn="l">
              <a:lnSpc>
                <a:spcPts val="4200"/>
              </a:lnSpc>
            </a:pPr>
            <a:r>
              <a:rPr lang="en-US" sz="3000" b="1">
                <a:solidFill>
                  <a:srgbClr val="383536"/>
                </a:solidFill>
                <a:latin typeface="Poppins Bold"/>
                <a:ea typeface="Poppins Bold"/>
                <a:cs typeface="Poppins Bold"/>
                <a:sym typeface="Poppins Bold"/>
              </a:rPr>
              <a:t>Activity 1: Reimagining safe(r) spaces at the faculty</a:t>
            </a:r>
          </a:p>
          <a:p>
            <a:pPr algn="l">
              <a:lnSpc>
                <a:spcPts val="4200"/>
              </a:lnSpc>
            </a:pPr>
            <a:endParaRPr lang="en-US" sz="3000" b="1">
              <a:solidFill>
                <a:srgbClr val="383536"/>
              </a:solidFill>
              <a:latin typeface="Poppins Bold"/>
              <a:ea typeface="Poppins Bold"/>
              <a:cs typeface="Poppins Bold"/>
              <a:sym typeface="Poppins Bold"/>
            </a:endParaRPr>
          </a:p>
          <a:p>
            <a:pPr algn="l">
              <a:lnSpc>
                <a:spcPts val="4200"/>
              </a:lnSpc>
            </a:pPr>
            <a:r>
              <a:rPr lang="en-US" sz="3000">
                <a:solidFill>
                  <a:srgbClr val="383536"/>
                </a:solidFill>
                <a:latin typeface="Poppins"/>
                <a:ea typeface="Poppins"/>
                <a:cs typeface="Poppins"/>
                <a:sym typeface="Poppins"/>
              </a:rPr>
              <a:t>First alone brainstorm (2min), then exchange in groups</a:t>
            </a:r>
          </a:p>
          <a:p>
            <a:pPr algn="l">
              <a:lnSpc>
                <a:spcPts val="4200"/>
              </a:lnSpc>
            </a:pPr>
            <a:endParaRPr lang="en-US" sz="3000">
              <a:solidFill>
                <a:srgbClr val="383536"/>
              </a:solidFill>
              <a:latin typeface="Poppins"/>
              <a:ea typeface="Poppins"/>
              <a:cs typeface="Poppins"/>
              <a:sym typeface="Poppins"/>
            </a:endParaRPr>
          </a:p>
          <a:p>
            <a:pPr algn="l">
              <a:lnSpc>
                <a:spcPts val="4200"/>
              </a:lnSpc>
            </a:pPr>
            <a:r>
              <a:rPr lang="en-US" sz="3000">
                <a:solidFill>
                  <a:srgbClr val="383536"/>
                </a:solidFill>
                <a:latin typeface="Poppins"/>
                <a:ea typeface="Poppins"/>
                <a:cs typeface="Poppins"/>
                <a:sym typeface="Poppins"/>
              </a:rPr>
              <a:t>Focus on:</a:t>
            </a:r>
          </a:p>
          <a:p>
            <a:pPr marL="647700" lvl="1" indent="-323850" algn="l">
              <a:lnSpc>
                <a:spcPts val="4200"/>
              </a:lnSpc>
              <a:buFont typeface="Arial"/>
              <a:buChar char="•"/>
            </a:pPr>
            <a:r>
              <a:rPr lang="en-US" sz="3000">
                <a:solidFill>
                  <a:srgbClr val="383536"/>
                </a:solidFill>
                <a:latin typeface="Poppins"/>
                <a:ea typeface="Poppins"/>
                <a:cs typeface="Poppins"/>
                <a:sym typeface="Poppins"/>
              </a:rPr>
              <a:t>What groups/people are in need of safe(r) spaces at the faculty?</a:t>
            </a:r>
          </a:p>
          <a:p>
            <a:pPr marL="647700" lvl="1" indent="-323850" algn="l">
              <a:lnSpc>
                <a:spcPts val="4200"/>
              </a:lnSpc>
              <a:buFont typeface="Arial"/>
              <a:buChar char="•"/>
            </a:pPr>
            <a:r>
              <a:rPr lang="en-US" sz="3000">
                <a:solidFill>
                  <a:srgbClr val="383536"/>
                </a:solidFill>
                <a:latin typeface="Poppins"/>
                <a:ea typeface="Poppins"/>
                <a:cs typeface="Poppins"/>
                <a:sym typeface="Poppins"/>
              </a:rPr>
              <a:t>What could these spaces look like?</a:t>
            </a:r>
          </a:p>
          <a:p>
            <a:pPr marL="647700" lvl="1" indent="-323850" algn="l">
              <a:lnSpc>
                <a:spcPts val="4200"/>
              </a:lnSpc>
              <a:buFont typeface="Arial"/>
              <a:buChar char="•"/>
            </a:pPr>
            <a:r>
              <a:rPr lang="en-US" sz="3000">
                <a:solidFill>
                  <a:srgbClr val="383536"/>
                </a:solidFill>
                <a:latin typeface="Poppins"/>
                <a:ea typeface="Poppins"/>
                <a:cs typeface="Poppins"/>
                <a:sym typeface="Poppins"/>
              </a:rPr>
              <a:t>Who should be responsible to organize and ensure safety in these spaces?</a:t>
            </a:r>
          </a:p>
        </p:txBody>
      </p:sp>
      <p:sp>
        <p:nvSpPr>
          <p:cNvPr id="9" name="AutoShape 9"/>
          <p:cNvSpPr/>
          <p:nvPr/>
        </p:nvSpPr>
        <p:spPr>
          <a:xfrm>
            <a:off x="8914794" y="2855604"/>
            <a:ext cx="0" cy="6858000"/>
          </a:xfrm>
          <a:prstGeom prst="line">
            <a:avLst/>
          </a:prstGeom>
          <a:ln w="38100" cap="flat">
            <a:solidFill>
              <a:srgbClr val="000000"/>
            </a:solidFill>
            <a:prstDash val="solid"/>
            <a:headEnd type="none" w="sm" len="sm"/>
            <a:tailEnd type="none" w="sm" len="sm"/>
          </a:ln>
        </p:spPr>
        <p:txBody>
          <a:bodyPr/>
          <a:lstStyle/>
          <a:p>
            <a:endParaRPr lang="en-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2699</Words>
  <Application>Microsoft Macintosh PowerPoint</Application>
  <PresentationFormat>Custom</PresentationFormat>
  <Paragraphs>171</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Poppins Italics</vt:lpstr>
      <vt:lpstr>Poppins</vt:lpstr>
      <vt:lpstr>Poppins Medium</vt:lpstr>
      <vt:lpstr>Poppins Bold</vt:lpstr>
      <vt:lpstr>Arial</vt:lpstr>
      <vt:lpstr>Poppins Light</vt:lpstr>
      <vt:lpstr>Calibri</vt:lpstr>
      <vt:lpstr>Poppins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modules IDEA-NET capacity building</dc:title>
  <cp:lastModifiedBy>Vicky Pinheiro Keulers</cp:lastModifiedBy>
  <cp:revision>1</cp:revision>
  <dcterms:created xsi:type="dcterms:W3CDTF">2006-08-16T00:00:00Z</dcterms:created>
  <dcterms:modified xsi:type="dcterms:W3CDTF">2025-06-11T16:40:00Z</dcterms:modified>
  <dc:identifier>DAGnPWR1eMA</dc:identifier>
</cp:coreProperties>
</file>